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1" r:id="rId4"/>
    <p:sldMasterId id="2147483692" r:id="rId5"/>
    <p:sldMasterId id="2147483703" r:id="rId6"/>
    <p:sldMasterId id="2147483714" r:id="rId7"/>
  </p:sldMasterIdLst>
  <p:notesMasterIdLst>
    <p:notesMasterId r:id="rId23"/>
  </p:notesMasterIdLst>
  <p:sldIdLst>
    <p:sldId id="276" r:id="rId8"/>
    <p:sldId id="261" r:id="rId9"/>
    <p:sldId id="278" r:id="rId10"/>
    <p:sldId id="282" r:id="rId11"/>
    <p:sldId id="284" r:id="rId12"/>
    <p:sldId id="270" r:id="rId13"/>
    <p:sldId id="265" r:id="rId14"/>
    <p:sldId id="266" r:id="rId15"/>
    <p:sldId id="277" r:id="rId16"/>
    <p:sldId id="258" r:id="rId17"/>
    <p:sldId id="280" r:id="rId18"/>
    <p:sldId id="272" r:id="rId19"/>
    <p:sldId id="288" r:id="rId20"/>
    <p:sldId id="285" r:id="rId21"/>
    <p:sldId id="274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522"/>
    <a:srgbClr val="FF153C"/>
    <a:srgbClr val="01B59C"/>
    <a:srgbClr val="CCFFFF"/>
    <a:srgbClr val="D5F9FF"/>
    <a:srgbClr val="FFFFE1"/>
    <a:srgbClr val="FFFFAF"/>
    <a:srgbClr val="FFFFAB"/>
    <a:srgbClr val="FFFFC9"/>
    <a:srgbClr val="FF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5" autoAdjust="0"/>
    <p:restoredTop sz="88876" autoAdjust="0"/>
  </p:normalViewPr>
  <p:slideViewPr>
    <p:cSldViewPr snapToGrid="0">
      <p:cViewPr varScale="1">
        <p:scale>
          <a:sx n="99" d="100"/>
          <a:sy n="99" d="100"/>
        </p:scale>
        <p:origin x="11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16670767716534"/>
          <c:y val="0.138281241493526"/>
          <c:w val="0.43697920767716536"/>
          <c:h val="0.65546877119409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0-437E-9CF6-B31CF71F7494}"/>
              </c:ext>
            </c:extLst>
          </c:dPt>
          <c:dPt>
            <c:idx val="1"/>
            <c:bubble3D val="0"/>
            <c:explosion val="1"/>
            <c:spPr>
              <a:solidFill>
                <a:srgbClr val="E6F79F"/>
              </a:solidFill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C20-437E-9CF6-B31CF71F7494}"/>
              </c:ext>
            </c:extLst>
          </c:dPt>
          <c:dPt>
            <c:idx val="2"/>
            <c:bubble3D val="0"/>
            <c:explosion val="1"/>
            <c:spPr>
              <a:solidFill>
                <a:srgbClr val="FDF1A9"/>
              </a:solidFill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20-437E-9CF6-B31CF71F7494}"/>
              </c:ext>
            </c:extLst>
          </c:dPt>
          <c:dPt>
            <c:idx val="3"/>
            <c:bubble3D val="0"/>
            <c:explosion val="1"/>
            <c:spPr>
              <a:solidFill>
                <a:srgbClr val="F4B280"/>
              </a:solidFill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C20-437E-9CF6-B31CF71F7494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C20-437E-9CF6-B31CF71F7494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20-437E-9CF6-B31CF71F7494}"/>
              </c:ext>
            </c:extLst>
          </c:dPt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16.600000000000001</c:v>
                </c:pt>
                <c:pt idx="1">
                  <c:v>16.600000000000001</c:v>
                </c:pt>
                <c:pt idx="2">
                  <c:v>16.600000000000001</c:v>
                </c:pt>
                <c:pt idx="3">
                  <c:v>16.600000000000001</c:v>
                </c:pt>
                <c:pt idx="4">
                  <c:v>16.600000000000001</c:v>
                </c:pt>
                <c:pt idx="5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0-437E-9CF6-B31CF71F7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DE2FD"/>
            </a:solidFill>
            <a:ln>
              <a:noFill/>
            </a:ln>
          </c:spPr>
          <c:dPt>
            <c:idx val="0"/>
            <c:bubble3D val="0"/>
            <c:spPr>
              <a:solidFill>
                <a:srgbClr val="9DE2F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E5-420A-A4FB-F886BA2978D7}"/>
              </c:ext>
            </c:extLst>
          </c:dPt>
          <c:dPt>
            <c:idx val="1"/>
            <c:bubble3D val="0"/>
            <c:spPr>
              <a:solidFill>
                <a:srgbClr val="9DE2F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E5-420A-A4FB-F886BA2978D7}"/>
              </c:ext>
            </c:extLst>
          </c:dPt>
          <c:dPt>
            <c:idx val="2"/>
            <c:bubble3D val="0"/>
            <c:spPr>
              <a:solidFill>
                <a:srgbClr val="9DE2F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E5-420A-A4FB-F886BA2978D7}"/>
              </c:ext>
            </c:extLst>
          </c:dPt>
          <c:dPt>
            <c:idx val="3"/>
            <c:bubble3D val="0"/>
            <c:spPr>
              <a:solidFill>
                <a:srgbClr val="9DE2F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E5-420A-A4FB-F886BA2978D7}"/>
              </c:ext>
            </c:extLst>
          </c:dPt>
          <c:dPt>
            <c:idx val="4"/>
            <c:bubble3D val="0"/>
            <c:spPr>
              <a:solidFill>
                <a:srgbClr val="9DE2F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6E5-420A-A4FB-F886BA2978D7}"/>
              </c:ext>
            </c:extLst>
          </c:dPt>
          <c:dPt>
            <c:idx val="5"/>
            <c:bubble3D val="0"/>
            <c:spPr>
              <a:solidFill>
                <a:srgbClr val="9DE2F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6E5-420A-A4FB-F886BA2978D7}"/>
              </c:ext>
            </c:extLst>
          </c:dPt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  <c:pt idx="5">
                  <c:v>кв.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16.600000000000001</c:v>
                </c:pt>
                <c:pt idx="1">
                  <c:v>16.600000000000001</c:v>
                </c:pt>
                <c:pt idx="2">
                  <c:v>16.600000000000001</c:v>
                </c:pt>
                <c:pt idx="3">
                  <c:v>16.600000000000001</c:v>
                </c:pt>
                <c:pt idx="4">
                  <c:v>16.600000000000001</c:v>
                </c:pt>
                <c:pt idx="5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E5-420A-A4FB-F886BA297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395032-424F-43BC-ABA4-2571883F3257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5BE8A6-5CAE-4E8F-8754-8F1C35BE1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74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BE8A6-5CAE-4E8F-8754-8F1C35BE1B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0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BE8A6-5CAE-4E8F-8754-8F1C35BE1B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BE8A6-5CAE-4E8F-8754-8F1C35BE1B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BE8A6-5CAE-4E8F-8754-8F1C35BE1B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722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BE8A6-5CAE-4E8F-8754-8F1C35BE1B5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0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BE8A6-5CAE-4E8F-8754-8F1C35BE1B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6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99" indent="0" algn="ctr">
              <a:buNone/>
              <a:defRPr sz="2000"/>
            </a:lvl2pPr>
            <a:lvl3pPr marL="914401" indent="0" algn="ctr">
              <a:buNone/>
              <a:defRPr sz="1801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999" indent="0" algn="ctr">
              <a:buNone/>
              <a:defRPr sz="1600"/>
            </a:lvl6pPr>
            <a:lvl7pPr marL="2743201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5A66-B428-4A51-9714-F9959DD549E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A7D5-6254-448D-99CD-A2D2DE3C7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18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5A66-B428-4A51-9714-F9959DD549E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A7D5-6254-448D-99CD-A2D2DE3C7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9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5A66-B428-4A51-9714-F9959DD549E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A7D5-6254-448D-99CD-A2D2DE3C7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1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131179" y="15"/>
            <a:ext cx="4060833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1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1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1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1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1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9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3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45645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415602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6" lvl="0" indent="-42332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5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5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4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4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443202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6" lvl="0" indent="-42332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5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5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4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4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80506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01316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6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5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5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4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4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4432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8131179" y="15"/>
            <a:ext cx="4060833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1"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1"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1"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1"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1"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1180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1"/>
          </a:p>
        </p:txBody>
      </p:sp>
      <p:cxnSp>
        <p:nvCxnSpPr>
          <p:cNvPr id="61" name="Google Shape;61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6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4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5" lvl="2" indent="-423324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4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5" lvl="4" indent="-423324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4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4" lvl="6" indent="-423324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4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4" lvl="8" indent="-423324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33016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6" lvl="0" indent="-3047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57869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8131179" y="15"/>
            <a:ext cx="4060833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1"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1"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1"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1"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1"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6" lvl="0" indent="-457189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4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5" lvl="2" indent="-423324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4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5" lvl="4" indent="-423324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4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4" lvl="6" indent="-423324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4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4" lvl="8" indent="-423324" algn="ctr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78950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5A66-B428-4A51-9714-F9959DD549E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A7D5-6254-448D-99CD-A2D2DE3C7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8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3721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1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17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04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66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73934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3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2728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839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12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71"/>
            <a:ext cx="10515600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5A66-B428-4A51-9714-F9959DD549E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A7D5-6254-448D-99CD-A2D2DE3C7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59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3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4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833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744124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96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0000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429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757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0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5A66-B428-4A51-9714-F9959DD549E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A7D5-6254-448D-99CD-A2D2DE3C7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64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6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94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37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46764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53170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7349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7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6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99" indent="0">
              <a:buNone/>
              <a:defRPr sz="2000" b="1"/>
            </a:lvl2pPr>
            <a:lvl3pPr marL="914401" indent="0">
              <a:buNone/>
              <a:defRPr sz="1801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999" indent="0">
              <a:buNone/>
              <a:defRPr sz="1600" b="1"/>
            </a:lvl6pPr>
            <a:lvl7pPr marL="2743201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99" indent="0">
              <a:buNone/>
              <a:defRPr sz="2000" b="1"/>
            </a:lvl2pPr>
            <a:lvl3pPr marL="914401" indent="0">
              <a:buNone/>
              <a:defRPr sz="1801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999" indent="0">
              <a:buNone/>
              <a:defRPr sz="1600" b="1"/>
            </a:lvl6pPr>
            <a:lvl7pPr marL="2743201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5A66-B428-4A51-9714-F9959DD549E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A7D5-6254-448D-99CD-A2D2DE3C7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2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5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90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6399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22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23665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177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26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1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5A66-B428-4A51-9714-F9959DD549E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A7D5-6254-448D-99CD-A2D2DE3C7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50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59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995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1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0476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987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48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5A66-B428-4A51-9714-F9959DD549E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A7D5-6254-448D-99CD-A2D2DE3C7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53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1" y="987433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9" indent="0">
              <a:buNone/>
              <a:defRPr sz="1402"/>
            </a:lvl2pPr>
            <a:lvl3pPr marL="914401" indent="0">
              <a:buNone/>
              <a:defRPr sz="1200"/>
            </a:lvl3pPr>
            <a:lvl4pPr marL="1371600" indent="0">
              <a:buNone/>
              <a:defRPr sz="1001"/>
            </a:lvl4pPr>
            <a:lvl5pPr marL="1828800" indent="0">
              <a:buNone/>
              <a:defRPr sz="1001"/>
            </a:lvl5pPr>
            <a:lvl6pPr marL="2285999" indent="0">
              <a:buNone/>
              <a:defRPr sz="1001"/>
            </a:lvl6pPr>
            <a:lvl7pPr marL="2743201" indent="0">
              <a:buNone/>
              <a:defRPr sz="1001"/>
            </a:lvl7pPr>
            <a:lvl8pPr marL="3200400" indent="0">
              <a:buNone/>
              <a:defRPr sz="1001"/>
            </a:lvl8pPr>
            <a:lvl9pPr marL="3657600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5A66-B428-4A51-9714-F9959DD549E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A7D5-6254-448D-99CD-A2D2DE3C7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26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1" y="987433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9" indent="0">
              <a:buNone/>
              <a:defRPr sz="2800"/>
            </a:lvl2pPr>
            <a:lvl3pPr marL="914401" indent="0">
              <a:buNone/>
              <a:defRPr sz="2401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999" indent="0">
              <a:buNone/>
              <a:defRPr sz="2000"/>
            </a:lvl6pPr>
            <a:lvl7pPr marL="2743201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9" indent="0">
              <a:buNone/>
              <a:defRPr sz="1402"/>
            </a:lvl2pPr>
            <a:lvl3pPr marL="914401" indent="0">
              <a:buNone/>
              <a:defRPr sz="1200"/>
            </a:lvl3pPr>
            <a:lvl4pPr marL="1371600" indent="0">
              <a:buNone/>
              <a:defRPr sz="1001"/>
            </a:lvl4pPr>
            <a:lvl5pPr marL="1828800" indent="0">
              <a:buNone/>
              <a:defRPr sz="1001"/>
            </a:lvl5pPr>
            <a:lvl6pPr marL="2285999" indent="0">
              <a:buNone/>
              <a:defRPr sz="1001"/>
            </a:lvl6pPr>
            <a:lvl7pPr marL="2743201" indent="0">
              <a:buNone/>
              <a:defRPr sz="1001"/>
            </a:lvl7pPr>
            <a:lvl8pPr marL="3200400" indent="0">
              <a:buNone/>
              <a:defRPr sz="1001"/>
            </a:lvl8pPr>
            <a:lvl9pPr marL="3657600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5A66-B428-4A51-9714-F9959DD549E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A7D5-6254-448D-99CD-A2D2DE3C7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6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35A66-B428-4A51-9714-F9959DD549E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7A7D5-6254-448D-99CD-A2D2DE3C7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1" indent="-228601" algn="l" defTabSz="91440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1" indent="-228601" algn="l" defTabSz="914401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1" indent="-228601" algn="l" defTabSz="914401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1" algn="l" defTabSz="914401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2" indent="-228601" algn="l" defTabSz="914401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1" indent="-228601" algn="l" defTabSz="914401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1" indent="-228601" algn="l" defTabSz="914401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1" algn="l" defTabSz="914401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2" indent="-228601" algn="l" defTabSz="914401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40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9" algn="l" defTabSz="91440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081511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7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9" r:id="rId8"/>
    <p:sldLayoutId id="2147483680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82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90" r:id="rId8"/>
    <p:sldLayoutId id="2147483691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8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02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96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2" r:id="rId8"/>
    <p:sldLayoutId id="2147483713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01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3" r:id="rId8"/>
    <p:sldLayoutId id="214748372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39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6590313" y="228407"/>
            <a:ext cx="5563805" cy="5747247"/>
            <a:chOff x="6590313" y="228407"/>
            <a:chExt cx="5563805" cy="5747247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313" y="2167692"/>
              <a:ext cx="5563805" cy="3807962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7058890" y="228407"/>
              <a:ext cx="4713675" cy="1610982"/>
              <a:chOff x="7058890" y="228407"/>
              <a:chExt cx="4713675" cy="1610982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0429" y="228407"/>
                <a:ext cx="1512136" cy="1522710"/>
              </a:xfrm>
              <a:prstGeom prst="rect">
                <a:avLst/>
              </a:prstGeom>
            </p:spPr>
          </p:pic>
          <p:sp>
            <p:nvSpPr>
              <p:cNvPr id="22" name="Блок-схема: знак завершения 21"/>
              <p:cNvSpPr/>
              <p:nvPr/>
            </p:nvSpPr>
            <p:spPr>
              <a:xfrm>
                <a:off x="8073389" y="731407"/>
                <a:ext cx="1458001" cy="305895"/>
              </a:xfrm>
              <a:prstGeom prst="flowChartTerminator">
                <a:avLst/>
              </a:prstGeom>
              <a:solidFill>
                <a:srgbClr val="9DE2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lang="ru-RU" sz="1400" kern="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Блок-схема: знак завершения 22"/>
              <p:cNvSpPr/>
              <p:nvPr/>
            </p:nvSpPr>
            <p:spPr>
              <a:xfrm>
                <a:off x="8516890" y="426059"/>
                <a:ext cx="1606469" cy="458295"/>
              </a:xfrm>
              <a:prstGeom prst="flowChartTerminator">
                <a:avLst/>
              </a:prstGeom>
              <a:solidFill>
                <a:srgbClr val="9DE2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lang="ru-RU" sz="1400" kern="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grpSp>
            <p:nvGrpSpPr>
              <p:cNvPr id="26" name="Группа 25"/>
              <p:cNvGrpSpPr/>
              <p:nvPr/>
            </p:nvGrpSpPr>
            <p:grpSpPr>
              <a:xfrm>
                <a:off x="7058890" y="1221039"/>
                <a:ext cx="1014499" cy="336457"/>
                <a:chOff x="7058890" y="1221039"/>
                <a:chExt cx="1014499" cy="336457"/>
              </a:xfrm>
            </p:grpSpPr>
            <p:sp>
              <p:nvSpPr>
                <p:cNvPr id="24" name="Блок-схема: знак завершения 23"/>
                <p:cNvSpPr/>
                <p:nvPr/>
              </p:nvSpPr>
              <p:spPr>
                <a:xfrm>
                  <a:off x="7058890" y="1221039"/>
                  <a:ext cx="767588" cy="224304"/>
                </a:xfrm>
                <a:prstGeom prst="flowChartTerminator">
                  <a:avLst/>
                </a:prstGeom>
                <a:solidFill>
                  <a:srgbClr val="9DE2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ru-RU" sz="1400" kern="0" dirty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25" name="Блок-схема: знак завершения 24"/>
                <p:cNvSpPr/>
                <p:nvPr/>
              </p:nvSpPr>
              <p:spPr>
                <a:xfrm>
                  <a:off x="7305801" y="1333192"/>
                  <a:ext cx="767588" cy="224304"/>
                </a:xfrm>
                <a:prstGeom prst="flowChartTerminator">
                  <a:avLst/>
                </a:prstGeom>
                <a:solidFill>
                  <a:srgbClr val="9DE2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ru-RU" sz="1400" kern="0" dirty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</p:grpSp>
          <p:grpSp>
            <p:nvGrpSpPr>
              <p:cNvPr id="27" name="Группа 26"/>
              <p:cNvGrpSpPr/>
              <p:nvPr/>
            </p:nvGrpSpPr>
            <p:grpSpPr>
              <a:xfrm>
                <a:off x="9177395" y="1502932"/>
                <a:ext cx="1014499" cy="336457"/>
                <a:chOff x="7058890" y="1221039"/>
                <a:chExt cx="1014499" cy="336457"/>
              </a:xfrm>
            </p:grpSpPr>
            <p:sp>
              <p:nvSpPr>
                <p:cNvPr id="28" name="Блок-схема: знак завершения 27"/>
                <p:cNvSpPr/>
                <p:nvPr/>
              </p:nvSpPr>
              <p:spPr>
                <a:xfrm>
                  <a:off x="7058890" y="1221039"/>
                  <a:ext cx="767588" cy="224304"/>
                </a:xfrm>
                <a:prstGeom prst="flowChartTerminator">
                  <a:avLst/>
                </a:prstGeom>
                <a:solidFill>
                  <a:srgbClr val="9DE2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ru-RU" sz="1400" kern="0" dirty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29" name="Блок-схема: знак завершения 28"/>
                <p:cNvSpPr/>
                <p:nvPr/>
              </p:nvSpPr>
              <p:spPr>
                <a:xfrm>
                  <a:off x="7305801" y="1333192"/>
                  <a:ext cx="767588" cy="224304"/>
                </a:xfrm>
                <a:prstGeom prst="flowChartTerminator">
                  <a:avLst/>
                </a:prstGeom>
                <a:solidFill>
                  <a:srgbClr val="9DE2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ru-RU" sz="1400" kern="0" dirty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2" name="Google Shape;85;p13"/>
          <p:cNvSpPr txBox="1">
            <a:spLocks/>
          </p:cNvSpPr>
          <p:nvPr/>
        </p:nvSpPr>
        <p:spPr>
          <a:xfrm>
            <a:off x="137925" y="942123"/>
            <a:ext cx="11430903" cy="67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3200" kern="0" dirty="0" smtClean="0">
                <a:solidFill>
                  <a:schemeClr val="tx1"/>
                </a:solidFill>
                <a:latin typeface="+mj-lt"/>
              </a:rPr>
              <a:t>Государственная гражданская служба  </a:t>
            </a:r>
          </a:p>
          <a:p>
            <a:r>
              <a:rPr lang="ru-RU" sz="3200" kern="0" dirty="0" smtClean="0">
                <a:solidFill>
                  <a:schemeClr val="tx1"/>
                </a:solidFill>
                <a:latin typeface="+mj-lt"/>
              </a:rPr>
              <a:t>Новосибирской области</a:t>
            </a:r>
            <a:endParaRPr lang="ru-RU" sz="3600" kern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23"/>
          <a:stretch/>
        </p:blipFill>
        <p:spPr>
          <a:xfrm>
            <a:off x="4666087" y="3805484"/>
            <a:ext cx="1329629" cy="1554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92" y="2606069"/>
            <a:ext cx="3295217" cy="369557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-1725901" y="2751780"/>
            <a:ext cx="5797391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endParaRPr lang="ru-RU" sz="20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475" y="1924571"/>
            <a:ext cx="61302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тань частью команды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7925" y="1671889"/>
            <a:ext cx="563328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RU" sz="30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78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16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16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20"/>
                            </p:stCondLst>
                            <p:childTnLst>
                              <p:par>
                                <p:cTn id="1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16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16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6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6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6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60"/>
                            </p:stCondLst>
                            <p:childTnLst>
                              <p:par>
                                <p:cTn id="3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3" b="21215"/>
          <a:stretch/>
        </p:blipFill>
        <p:spPr>
          <a:xfrm>
            <a:off x="7105097" y="3878982"/>
            <a:ext cx="5028122" cy="238116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94" y="745630"/>
            <a:ext cx="1192664" cy="243502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" y="636039"/>
            <a:ext cx="1010207" cy="2510658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>
            <a:stCxn id="5" idx="3"/>
          </p:cNvCxnSpPr>
          <p:nvPr/>
        </p:nvCxnSpPr>
        <p:spPr>
          <a:xfrm flipV="1">
            <a:off x="3879279" y="493736"/>
            <a:ext cx="6226988" cy="1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знак завершения 5"/>
          <p:cNvSpPr/>
          <p:nvPr/>
        </p:nvSpPr>
        <p:spPr>
          <a:xfrm>
            <a:off x="1743159" y="656625"/>
            <a:ext cx="1936279" cy="371135"/>
          </a:xfrm>
          <a:prstGeom prst="flowChartTerminator">
            <a:avLst/>
          </a:prstGeom>
          <a:solidFill>
            <a:srgbClr val="9DE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574335" y="241828"/>
            <a:ext cx="3304940" cy="503802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kern="0" dirty="0">
                <a:solidFill>
                  <a:srgbClr val="0070C0"/>
                </a:solidFill>
                <a:latin typeface="Arial"/>
                <a:sym typeface="Arial"/>
              </a:rPr>
              <a:t>Как поступить?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1126839" y="888376"/>
            <a:ext cx="1232636" cy="278769"/>
          </a:xfrm>
          <a:prstGeom prst="flowChartTerminator">
            <a:avLst/>
          </a:prstGeom>
          <a:solidFill>
            <a:srgbClr val="9DE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10177560" y="-5035"/>
            <a:ext cx="10078" cy="493726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0" y="6528848"/>
            <a:ext cx="12192000" cy="73909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305994" y="2100837"/>
            <a:ext cx="2564351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1">
              <a:buClr>
                <a:srgbClr val="000000"/>
              </a:buClr>
            </a:pPr>
            <a:r>
              <a:rPr lang="ru-RU" sz="180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  <a:sym typeface="Arial"/>
              </a:rPr>
              <a:t>Пройди оценочные процедуры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37971" y="1981415"/>
            <a:ext cx="3096486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1">
              <a:buClr>
                <a:srgbClr val="000000"/>
              </a:buClr>
            </a:pPr>
            <a:r>
              <a:rPr lang="ru-RU" sz="180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  <a:sym typeface="Arial"/>
              </a:rPr>
              <a:t>Предоставь пакет документов, необходимых для участия в конкурсе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6854" y="2099572"/>
            <a:ext cx="2800818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1">
              <a:buClr>
                <a:srgbClr val="000000"/>
              </a:buClr>
            </a:pPr>
            <a:r>
              <a:rPr lang="ru-RU" sz="180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  <a:sym typeface="Arial"/>
              </a:rPr>
              <a:t>Выбери интересующую тебя вакансию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3763478" y="1263351"/>
            <a:ext cx="2028" cy="1641778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8189902" y="1334473"/>
            <a:ext cx="13035" cy="1570656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5" y="3453208"/>
            <a:ext cx="302020" cy="34312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16854" y="3481233"/>
            <a:ext cx="10868215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733" b="1" kern="0" dirty="0">
                <a:latin typeface="Calibri" panose="020F0502020204030204" pitchFamily="34" charset="0"/>
                <a:cs typeface="Arial"/>
                <a:sym typeface="Arial"/>
              </a:rPr>
              <a:t>Убедись, что соответствуешь предъявленным квалификационным требованиям по выбранной должности!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5142184"/>
            <a:ext cx="5136683" cy="1253874"/>
            <a:chOff x="0" y="5142184"/>
            <a:chExt cx="5136683" cy="1253874"/>
          </a:xfrm>
        </p:grpSpPr>
        <p:pic>
          <p:nvPicPr>
            <p:cNvPr id="37" name="Picture 4" descr="C:\Users\pmarkasian\Desktop\Other\Шаблоны\Иконки\заготовки\В.pn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0"/>
            <a:stretch/>
          </p:blipFill>
          <p:spPr bwMode="auto">
            <a:xfrm>
              <a:off x="0" y="5253058"/>
              <a:ext cx="5136683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06716" y="5142184"/>
              <a:ext cx="3671295" cy="115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endParaRPr lang="ru-RU" sz="1733" b="1" kern="0" dirty="0">
                <a:solidFill>
                  <a:schemeClr val="bg1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ru-RU" sz="1733" b="1" kern="0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/>
                  <a:sym typeface="Arial"/>
                </a:rPr>
                <a:t>Результаты </a:t>
              </a:r>
              <a:r>
                <a:rPr lang="ru-RU" sz="1733" b="1" kern="0" dirty="0">
                  <a:solidFill>
                    <a:schemeClr val="bg1"/>
                  </a:solidFill>
                  <a:latin typeface="Calibri" panose="020F0502020204030204" pitchFamily="34" charset="0"/>
                  <a:cs typeface="Arial"/>
                  <a:sym typeface="Arial"/>
                </a:rPr>
                <a:t>конкурсных процедур сообщаются в 7-дневный срок со дня его завершения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36390" y="1271957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87867" y="1204619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341562" y="1216732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3999184"/>
            <a:ext cx="5051367" cy="1143000"/>
            <a:chOff x="0" y="3999184"/>
            <a:chExt cx="5051367" cy="1143000"/>
          </a:xfrm>
        </p:grpSpPr>
        <p:pic>
          <p:nvPicPr>
            <p:cNvPr id="27" name="Picture 3" descr="C:\Users\pmarkasian\Desktop\Other\Шаблоны\Иконки\заготовки\А.png"/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9"/>
            <a:stretch/>
          </p:blipFill>
          <p:spPr bwMode="auto">
            <a:xfrm>
              <a:off x="0" y="3999184"/>
              <a:ext cx="5051367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898272" y="4218509"/>
              <a:ext cx="24881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ru-RU" b="1" kern="0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/>
                  <a:sym typeface="Arial"/>
                </a:rPr>
                <a:t>Два </a:t>
              </a:r>
              <a:r>
                <a:rPr lang="ru-RU" b="1" kern="0" dirty="0">
                  <a:solidFill>
                    <a:schemeClr val="bg1"/>
                  </a:solidFill>
                  <a:latin typeface="Calibri" panose="020F0502020204030204" pitchFamily="34" charset="0"/>
                  <a:cs typeface="Arial"/>
                  <a:sym typeface="Arial"/>
                </a:rPr>
                <a:t>этапа проведения </a:t>
              </a:r>
              <a:endParaRPr lang="ru-RU" b="1" kern="0" dirty="0" smtClean="0">
                <a:solidFill>
                  <a:schemeClr val="bg1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  <a:p>
              <a:pPr defTabSz="1219170">
                <a:buClr>
                  <a:srgbClr val="000000"/>
                </a:buClr>
              </a:pPr>
              <a:r>
                <a:rPr lang="ru-RU" b="1" kern="0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/>
                  <a:sym typeface="Arial"/>
                </a:rPr>
                <a:t>конкурсных </a:t>
              </a:r>
              <a:r>
                <a:rPr lang="ru-RU" b="1" kern="0" dirty="0">
                  <a:solidFill>
                    <a:schemeClr val="bg1"/>
                  </a:solidFill>
                  <a:latin typeface="Calibri" panose="020F0502020204030204" pitchFamily="34" charset="0"/>
                  <a:cs typeface="Arial"/>
                  <a:sym typeface="Arial"/>
                </a:rPr>
                <a:t>процедур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515879" y="4570684"/>
            <a:ext cx="22065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Информация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о вакансиях, дате, времени и месте проведения 2 этапа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конкурса, результатах конкурса размещается на официальных сайтах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05" y="4541674"/>
            <a:ext cx="1502816" cy="15568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249001" y="62199"/>
            <a:ext cx="227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КОНКУРС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6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40"/>
                            </p:stCondLst>
                            <p:childTnLst>
                              <p:par>
                                <p:cTn id="1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90"/>
                            </p:stCondLst>
                            <p:childTnLst>
                              <p:par>
                                <p:cTn id="13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90"/>
                            </p:stCondLst>
                            <p:childTnLst>
                              <p:par>
                                <p:cTn id="16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90"/>
                            </p:stCondLst>
                            <p:childTnLst>
                              <p:par>
                                <p:cTn id="19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9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9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90"/>
                            </p:stCondLst>
                            <p:childTnLst>
                              <p:par>
                                <p:cTn id="32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48" y="1028528"/>
            <a:ext cx="2839832" cy="283983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40" y="1242508"/>
            <a:ext cx="2216391" cy="4900091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446316" y="2975916"/>
            <a:ext cx="5007025" cy="3552937"/>
          </a:xfrm>
          <a:prstGeom prst="roundRect">
            <a:avLst/>
          </a:prstGeom>
          <a:solidFill>
            <a:srgbClr val="9DE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 b="1" kern="0" dirty="0">
              <a:solidFill>
                <a:srgbClr val="FF0000"/>
              </a:solidFill>
              <a:latin typeface="Calibri" panose="020F0502020204030204" pitchFamily="34" charset="0"/>
              <a:sym typeface="Arial"/>
            </a:endParaRPr>
          </a:p>
          <a:p>
            <a:pPr marL="180001" defTabSz="1219170">
              <a:buClr>
                <a:srgbClr val="000000"/>
              </a:buClr>
            </a:pPr>
            <a:r>
              <a:rPr lang="ru-RU" sz="1801" b="1" kern="0" dirty="0">
                <a:solidFill>
                  <a:srgbClr val="FF0000"/>
                </a:solidFill>
                <a:latin typeface="Calibri" panose="020F0502020204030204" pitchFamily="34" charset="0"/>
                <a:sym typeface="Arial"/>
              </a:rPr>
              <a:t>+</a:t>
            </a:r>
            <a:r>
              <a:rPr lang="ru-RU" sz="1801" kern="0" dirty="0">
                <a:solidFill>
                  <a:srgbClr val="002060"/>
                </a:solidFill>
                <a:latin typeface="Calibri" panose="020F0502020204030204" pitchFamily="34" charset="0"/>
                <a:sym typeface="Arial"/>
              </a:rPr>
              <a:t> Личное заявление.</a:t>
            </a:r>
          </a:p>
          <a:p>
            <a:pPr marL="180001" defTabSz="1219170">
              <a:buClr>
                <a:srgbClr val="000000"/>
              </a:buClr>
            </a:pPr>
            <a:r>
              <a:rPr lang="ru-RU" sz="1801" b="1" kern="0" dirty="0">
                <a:solidFill>
                  <a:srgbClr val="FF0000"/>
                </a:solidFill>
                <a:latin typeface="Calibri" panose="020F0502020204030204" pitchFamily="34" charset="0"/>
                <a:sym typeface="Arial"/>
              </a:rPr>
              <a:t>+</a:t>
            </a:r>
            <a:r>
              <a:rPr lang="ru-RU" sz="1801" kern="0" dirty="0">
                <a:solidFill>
                  <a:srgbClr val="002060"/>
                </a:solidFill>
                <a:latin typeface="Calibri" panose="020F0502020204030204" pitchFamily="34" charset="0"/>
                <a:sym typeface="Arial"/>
              </a:rPr>
              <a:t> Заполненная и подписанная анкета </a:t>
            </a:r>
          </a:p>
          <a:p>
            <a:pPr marL="180001" defTabSz="1219170">
              <a:buClr>
                <a:srgbClr val="000000"/>
              </a:buClr>
            </a:pPr>
            <a:r>
              <a:rPr lang="ru-RU" sz="1801" b="1" kern="0" dirty="0">
                <a:solidFill>
                  <a:srgbClr val="FF0000"/>
                </a:solidFill>
                <a:latin typeface="Calibri" panose="020F0502020204030204" pitchFamily="34" charset="0"/>
                <a:sym typeface="Arial"/>
              </a:rPr>
              <a:t>+</a:t>
            </a:r>
            <a:r>
              <a:rPr lang="ru-RU" sz="1801" kern="0" dirty="0">
                <a:solidFill>
                  <a:srgbClr val="FF0000"/>
                </a:solidFill>
                <a:latin typeface="Calibri" panose="020F0502020204030204" pitchFamily="34" charset="0"/>
                <a:sym typeface="Arial"/>
              </a:rPr>
              <a:t> </a:t>
            </a:r>
            <a:r>
              <a:rPr lang="ru-RU" sz="1801" kern="0" dirty="0">
                <a:solidFill>
                  <a:srgbClr val="002060"/>
                </a:solidFill>
                <a:latin typeface="Calibri" panose="020F0502020204030204" pitchFamily="34" charset="0"/>
                <a:sym typeface="Arial"/>
              </a:rPr>
              <a:t>Фотография</a:t>
            </a:r>
          </a:p>
          <a:p>
            <a:pPr marL="180001" defTabSz="1219170">
              <a:buClr>
                <a:srgbClr val="000000"/>
              </a:buClr>
            </a:pPr>
            <a:r>
              <a:rPr lang="ru-RU" sz="1801" b="1" kern="0" dirty="0">
                <a:solidFill>
                  <a:srgbClr val="FF0000"/>
                </a:solidFill>
                <a:latin typeface="Calibri" panose="020F0502020204030204" pitchFamily="34" charset="0"/>
                <a:sym typeface="Arial"/>
              </a:rPr>
              <a:t>+</a:t>
            </a:r>
            <a:r>
              <a:rPr lang="ru-RU" sz="1801" kern="0" dirty="0">
                <a:solidFill>
                  <a:srgbClr val="002060"/>
                </a:solidFill>
                <a:latin typeface="Calibri" panose="020F0502020204030204" pitchFamily="34" charset="0"/>
                <a:sym typeface="Arial"/>
              </a:rPr>
              <a:t> Копия паспорта</a:t>
            </a:r>
          </a:p>
          <a:p>
            <a:pPr marL="180001" defTabSz="1219170">
              <a:buClr>
                <a:srgbClr val="000000"/>
              </a:buClr>
            </a:pPr>
            <a:r>
              <a:rPr lang="ru-RU" sz="1801" b="1" kern="0" dirty="0">
                <a:solidFill>
                  <a:srgbClr val="FF0000"/>
                </a:solidFill>
                <a:latin typeface="Calibri" panose="020F0502020204030204" pitchFamily="34" charset="0"/>
                <a:sym typeface="Arial"/>
              </a:rPr>
              <a:t>+</a:t>
            </a:r>
            <a:r>
              <a:rPr lang="ru-RU" sz="1801" kern="0" dirty="0">
                <a:solidFill>
                  <a:srgbClr val="002060"/>
                </a:solidFill>
                <a:latin typeface="Calibri" panose="020F0502020204030204" pitchFamily="34" charset="0"/>
                <a:sym typeface="Arial"/>
              </a:rPr>
              <a:t> Копия трудовой книжки (при наличии)</a:t>
            </a:r>
          </a:p>
          <a:p>
            <a:pPr marL="180001" defTabSz="1219170">
              <a:buClr>
                <a:srgbClr val="000000"/>
              </a:buClr>
            </a:pPr>
            <a:r>
              <a:rPr lang="ru-RU" sz="1801" b="1" kern="0" dirty="0">
                <a:solidFill>
                  <a:srgbClr val="FF0000"/>
                </a:solidFill>
                <a:latin typeface="Calibri" panose="020F0502020204030204" pitchFamily="34" charset="0"/>
                <a:sym typeface="Arial"/>
              </a:rPr>
              <a:t>+</a:t>
            </a:r>
            <a:r>
              <a:rPr lang="ru-RU" sz="1801" kern="0" dirty="0">
                <a:solidFill>
                  <a:srgbClr val="002060"/>
                </a:solidFill>
                <a:latin typeface="Calibri" panose="020F0502020204030204" pitchFamily="34" charset="0"/>
                <a:sym typeface="Arial"/>
              </a:rPr>
              <a:t> Копии дипломов</a:t>
            </a:r>
          </a:p>
          <a:p>
            <a:pPr marL="180001" defTabSz="1219170">
              <a:buClr>
                <a:srgbClr val="000000"/>
              </a:buClr>
            </a:pPr>
            <a:r>
              <a:rPr lang="ru-RU" sz="1801" b="1" kern="0" dirty="0">
                <a:solidFill>
                  <a:srgbClr val="FF0000"/>
                </a:solidFill>
                <a:latin typeface="Calibri" panose="020F0502020204030204" pitchFamily="34" charset="0"/>
                <a:sym typeface="Arial"/>
              </a:rPr>
              <a:t>+</a:t>
            </a:r>
            <a:r>
              <a:rPr lang="ru-RU" sz="1801" kern="0" dirty="0">
                <a:solidFill>
                  <a:srgbClr val="002060"/>
                </a:solidFill>
                <a:latin typeface="Calibri" panose="020F0502020204030204" pitchFamily="34" charset="0"/>
                <a:sym typeface="Arial"/>
              </a:rPr>
              <a:t> Справка учетной формы №001-ГС/у</a:t>
            </a:r>
          </a:p>
          <a:p>
            <a:pPr marL="180001" defTabSz="1219170">
              <a:buClr>
                <a:srgbClr val="000000"/>
              </a:buClr>
            </a:pPr>
            <a:r>
              <a:rPr lang="ru-RU" sz="1801" b="1" kern="0" dirty="0">
                <a:solidFill>
                  <a:srgbClr val="FF0000"/>
                </a:solidFill>
                <a:latin typeface="Calibri" panose="020F0502020204030204" pitchFamily="34" charset="0"/>
                <a:sym typeface="Arial"/>
              </a:rPr>
              <a:t>+</a:t>
            </a:r>
            <a:r>
              <a:rPr lang="ru-RU" sz="1801" kern="0" dirty="0">
                <a:solidFill>
                  <a:srgbClr val="002060"/>
                </a:solidFill>
                <a:latin typeface="Calibri" panose="020F0502020204030204" pitchFamily="34" charset="0"/>
                <a:sym typeface="Arial"/>
              </a:rPr>
              <a:t> Согласие на обработку персональных данных</a:t>
            </a:r>
          </a:p>
          <a:p>
            <a:pPr marL="180001" defTabSz="1219170">
              <a:buClr>
                <a:srgbClr val="000000"/>
              </a:buClr>
            </a:pPr>
            <a:r>
              <a:rPr lang="ru-RU" sz="1801" b="1" kern="0" dirty="0">
                <a:solidFill>
                  <a:srgbClr val="FF0000"/>
                </a:solidFill>
                <a:latin typeface="Calibri" panose="020F0502020204030204" pitchFamily="34" charset="0"/>
                <a:sym typeface="Arial"/>
              </a:rPr>
              <a:t>+</a:t>
            </a:r>
            <a:r>
              <a:rPr lang="ru-RU" sz="1801" kern="0" dirty="0">
                <a:solidFill>
                  <a:srgbClr val="002060"/>
                </a:solidFill>
                <a:latin typeface="Calibri" panose="020F0502020204030204" pitchFamily="34" charset="0"/>
                <a:sym typeface="Arial"/>
              </a:rPr>
              <a:t> Справка о доходах</a:t>
            </a:r>
          </a:p>
          <a:p>
            <a:pPr marL="180001" defTabSz="1219170">
              <a:buClr>
                <a:srgbClr val="000000"/>
              </a:buClr>
            </a:pPr>
            <a:r>
              <a:rPr lang="ru-RU" sz="1801" b="1" kern="0" dirty="0">
                <a:solidFill>
                  <a:srgbClr val="FF0000"/>
                </a:solidFill>
                <a:latin typeface="Calibri" panose="020F0502020204030204" pitchFamily="34" charset="0"/>
                <a:sym typeface="Arial"/>
              </a:rPr>
              <a:t>+</a:t>
            </a:r>
            <a:r>
              <a:rPr lang="ru-RU" sz="1801" kern="0" dirty="0">
                <a:solidFill>
                  <a:srgbClr val="002060"/>
                </a:solidFill>
                <a:latin typeface="Calibri" panose="020F0502020204030204" pitchFamily="34" charset="0"/>
                <a:sym typeface="Arial"/>
              </a:rPr>
              <a:t> Сведения об интернет-страничках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6316" y="1442557"/>
            <a:ext cx="4960106" cy="1358568"/>
          </a:xfrm>
          <a:prstGeom prst="roundRect">
            <a:avLst/>
          </a:prstGeom>
          <a:solidFill>
            <a:srgbClr val="9DE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 b="1" kern="0" dirty="0">
              <a:solidFill>
                <a:srgbClr val="FF0000"/>
              </a:solidFill>
              <a:latin typeface="Calibri" panose="020F0502020204030204" pitchFamily="34" charset="0"/>
              <a:sym typeface="Arial"/>
            </a:endParaRPr>
          </a:p>
          <a:p>
            <a:pPr marL="180001"/>
            <a:r>
              <a:rPr lang="ru-RU" sz="1801" b="1" kern="0" dirty="0" smtClean="0">
                <a:solidFill>
                  <a:srgbClr val="FF0000"/>
                </a:solidFill>
                <a:latin typeface="Calibri" panose="020F0502020204030204" pitchFamily="34" charset="0"/>
                <a:sym typeface="Arial"/>
              </a:rPr>
              <a:t>+</a:t>
            </a:r>
            <a:r>
              <a:rPr lang="ru-RU" sz="1801" kern="0" dirty="0" smtClean="0">
                <a:solidFill>
                  <a:srgbClr val="FFFFFF"/>
                </a:solidFill>
                <a:latin typeface="Calibri" panose="020F0502020204030204" pitchFamily="34" charset="0"/>
                <a:sym typeface="Arial"/>
              </a:rPr>
              <a:t> </a:t>
            </a:r>
            <a:r>
              <a:rPr lang="ru-RU" sz="1801" kern="0" dirty="0" smtClean="0">
                <a:solidFill>
                  <a:srgbClr val="002060"/>
                </a:solidFill>
                <a:latin typeface="Calibri" panose="020F0502020204030204" pitchFamily="34" charset="0"/>
                <a:sym typeface="Arial"/>
              </a:rPr>
              <a:t>Проконсультироваться </a:t>
            </a:r>
            <a:r>
              <a:rPr lang="ru-RU" sz="1801" kern="0" dirty="0">
                <a:solidFill>
                  <a:srgbClr val="002060"/>
                </a:solidFill>
                <a:latin typeface="Calibri" panose="020F0502020204030204" pitchFamily="34" charset="0"/>
                <a:sym typeface="Arial"/>
              </a:rPr>
              <a:t>в кадровой службе по телефону 238-64-69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679438" y="491583"/>
            <a:ext cx="6226988" cy="1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знак завершения 5"/>
          <p:cNvSpPr/>
          <p:nvPr/>
        </p:nvSpPr>
        <p:spPr>
          <a:xfrm>
            <a:off x="1743159" y="656625"/>
            <a:ext cx="1936279" cy="371135"/>
          </a:xfrm>
          <a:prstGeom prst="flowChartTerminator">
            <a:avLst/>
          </a:prstGeom>
          <a:solidFill>
            <a:srgbClr val="9DE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574334" y="219591"/>
            <a:ext cx="3304940" cy="503802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kern="0" dirty="0">
                <a:solidFill>
                  <a:srgbClr val="0070C0"/>
                </a:solidFill>
                <a:latin typeface="Arial"/>
                <a:sym typeface="Arial"/>
              </a:rPr>
              <a:t>Конкурсы на вакансию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1126839" y="888376"/>
            <a:ext cx="1232636" cy="278769"/>
          </a:xfrm>
          <a:prstGeom prst="flowChartTerminator">
            <a:avLst/>
          </a:prstGeom>
          <a:solidFill>
            <a:srgbClr val="9DE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020804" y="1442552"/>
            <a:ext cx="3581183" cy="409758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600" kern="0" dirty="0">
                <a:solidFill>
                  <a:srgbClr val="FFFFFF"/>
                </a:solidFill>
                <a:latin typeface="Arial"/>
                <a:sym typeface="Arial"/>
              </a:rPr>
              <a:t>Куда обратиться?</a:t>
            </a: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936831" y="2966108"/>
            <a:ext cx="3665157" cy="427337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600" kern="0" dirty="0">
                <a:solidFill>
                  <a:srgbClr val="FFFFFF"/>
                </a:solidFill>
                <a:latin typeface="Arial"/>
                <a:sym typeface="Arial"/>
              </a:rPr>
              <a:t>Какие документы необходимы?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10106267" y="2"/>
            <a:ext cx="10078" cy="493726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 rot="5400000">
            <a:off x="4097283" y="1379259"/>
            <a:ext cx="4701727" cy="5537412"/>
          </a:xfrm>
          <a:prstGeom prst="arc">
            <a:avLst>
              <a:gd name="adj1" fmla="val 16154610"/>
              <a:gd name="adj2" fmla="val 0"/>
            </a:avLst>
          </a:prstGeom>
          <a:ln w="63500" cap="rnd">
            <a:solidFill>
              <a:srgbClr val="9DE2F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2A3990"/>
              </a:solidFill>
              <a:latin typeface="Arial"/>
              <a:sym typeface="Arial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0" y="6528848"/>
            <a:ext cx="12192000" cy="73909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авнобедренный треугольник 25"/>
          <p:cNvSpPr/>
          <p:nvPr/>
        </p:nvSpPr>
        <p:spPr>
          <a:xfrm>
            <a:off x="9055638" y="3823851"/>
            <a:ext cx="322433" cy="23679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691562" y="542110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029552" y="599859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9055638" y="470620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73561" y="5914400"/>
            <a:ext cx="256435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733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Подал заявку на участие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77123" y="5364143"/>
            <a:ext cx="2800818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733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Успешно прошел конкурс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16853" y="4495985"/>
            <a:ext cx="2800818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733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Назначен на должность государственной службы</a:t>
            </a: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8634502" y="308738"/>
            <a:ext cx="2743690" cy="625420"/>
          </a:xfrm>
          <a:prstGeom prst="flowChartTerminator">
            <a:avLst/>
          </a:prstGeom>
          <a:solidFill>
            <a:srgbClr val="A8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FFFFFF"/>
                </a:solidFill>
                <a:latin typeface="Arial"/>
                <a:sym typeface="Arial"/>
              </a:rPr>
              <a:t>Здесь найдешь</a:t>
            </a:r>
          </a:p>
          <a:p>
            <a:pPr algn="ctr"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FFFFFF"/>
                </a:solidFill>
                <a:latin typeface="Arial"/>
                <a:sym typeface="Arial"/>
              </a:rPr>
              <a:t>вакансии</a:t>
            </a:r>
            <a:endParaRPr lang="ru-RU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49001" y="62199"/>
            <a:ext cx="227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КОНКУРС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4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4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4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4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40"/>
                            </p:stCondLst>
                            <p:childTnLst>
                              <p:par>
                                <p:cTn id="3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65"/>
                            </p:stCondLst>
                            <p:childTnLst>
                              <p:par>
                                <p:cTn id="34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15"/>
                            </p:stCondLst>
                            <p:childTnLst>
                              <p:par>
                                <p:cTn id="37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90"/>
                            </p:stCondLst>
                            <p:childTnLst>
                              <p:par>
                                <p:cTn id="4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40"/>
                            </p:stCondLst>
                            <p:childTnLst>
                              <p:par>
                                <p:cTn id="43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940"/>
                            </p:stCondLst>
                            <p:childTnLst>
                              <p:par>
                                <p:cTn id="46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90"/>
                            </p:stCondLst>
                            <p:childTnLst>
                              <p:par>
                                <p:cTn id="49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15"/>
                            </p:stCondLst>
                            <p:childTnLst>
                              <p:par>
                                <p:cTn id="5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965"/>
                            </p:stCondLst>
                            <p:childTnLst>
                              <p:par>
                                <p:cTn id="5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365"/>
                            </p:stCondLst>
                            <p:childTnLst>
                              <p:par>
                                <p:cTn id="5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9668" y="4509913"/>
            <a:ext cx="902200" cy="974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Прямая соединительная линия 110"/>
          <p:cNvCxnSpPr/>
          <p:nvPr/>
        </p:nvCxnSpPr>
        <p:spPr>
          <a:xfrm flipV="1">
            <a:off x="0" y="6528848"/>
            <a:ext cx="12192000" cy="73909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2387" y="414025"/>
            <a:ext cx="11739613" cy="22855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3" y="668307"/>
            <a:ext cx="2147483" cy="4596138"/>
          </a:xfrm>
          <a:prstGeom prst="rect">
            <a:avLst/>
          </a:prstGeom>
        </p:spPr>
      </p:pic>
      <p:sp>
        <p:nvSpPr>
          <p:cNvPr id="17" name="Блок-схема: ручное управление 16"/>
          <p:cNvSpPr/>
          <p:nvPr/>
        </p:nvSpPr>
        <p:spPr>
          <a:xfrm rot="16200000">
            <a:off x="2603626" y="580782"/>
            <a:ext cx="1800525" cy="2446966"/>
          </a:xfrm>
          <a:prstGeom prst="flowChartManualOperation">
            <a:avLst/>
          </a:prstGeom>
          <a:gradFill>
            <a:gsLst>
              <a:gs pos="0">
                <a:srgbClr val="FFFFE1">
                  <a:alpha val="0"/>
                </a:srgbClr>
              </a:gs>
              <a:gs pos="68000">
                <a:srgbClr val="FFFFAF"/>
              </a:gs>
              <a:gs pos="100000">
                <a:srgbClr val="FFFFA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02" y="797506"/>
            <a:ext cx="1112075" cy="4633644"/>
          </a:xfrm>
          <a:prstGeom prst="rect">
            <a:avLst/>
          </a:prstGeom>
        </p:spPr>
      </p:pic>
      <p:sp>
        <p:nvSpPr>
          <p:cNvPr id="105" name="Блок-схема: ручное управление 104"/>
          <p:cNvSpPr/>
          <p:nvPr/>
        </p:nvSpPr>
        <p:spPr>
          <a:xfrm rot="5400000" flipH="1">
            <a:off x="7711944" y="580781"/>
            <a:ext cx="1800525" cy="2446966"/>
          </a:xfrm>
          <a:prstGeom prst="flowChartManualOperation">
            <a:avLst/>
          </a:prstGeom>
          <a:gradFill>
            <a:gsLst>
              <a:gs pos="0">
                <a:srgbClr val="FFFFE1">
                  <a:alpha val="0"/>
                </a:srgbClr>
              </a:gs>
              <a:gs pos="68000">
                <a:srgbClr val="FFFFAF"/>
              </a:gs>
              <a:gs pos="100000">
                <a:srgbClr val="FFFFA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667088" y="1092092"/>
            <a:ext cx="2857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чистота</a:t>
            </a:r>
            <a:endParaRPr lang="ru-RU" sz="3000" b="1" dirty="0"/>
          </a:p>
        </p:txBody>
      </p:sp>
      <p:sp>
        <p:nvSpPr>
          <p:cNvPr id="113" name="Блок-схема: знак завершения 112"/>
          <p:cNvSpPr/>
          <p:nvPr/>
        </p:nvSpPr>
        <p:spPr>
          <a:xfrm>
            <a:off x="2835451" y="4016696"/>
            <a:ext cx="6521095" cy="429749"/>
          </a:xfrm>
          <a:prstGeom prst="flowChartTerminator">
            <a:avLst/>
          </a:prstGeom>
          <a:solidFill>
            <a:srgbClr val="A8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FFFFFF"/>
                </a:solidFill>
                <a:latin typeface="Arial"/>
                <a:sym typeface="Arial"/>
              </a:rPr>
              <a:t>Не допускается в деловой среде</a:t>
            </a:r>
            <a:endParaRPr lang="ru-RU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 flipV="1">
            <a:off x="6042756" y="2776932"/>
            <a:ext cx="1074" cy="1124032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67283" y="2966376"/>
            <a:ext cx="303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Пиджак или жакет с юбкой, брючный костюм или платье-костюм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282901" y="2966376"/>
            <a:ext cx="2757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Костюм (пиджак, брюки) темно-синего или темно-серого цвета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3922" y="53399"/>
            <a:ext cx="227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 ВАЖНОМ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198948" y="170830"/>
            <a:ext cx="3304940" cy="503802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70C0"/>
                </a:solidFill>
                <a:latin typeface="Arial"/>
                <a:sym typeface="Arial"/>
              </a:rPr>
              <a:t>Внешний вид</a:t>
            </a:r>
            <a:endParaRPr lang="ru-RU" sz="1867" kern="0" dirty="0">
              <a:solidFill>
                <a:srgbClr val="0070C0"/>
              </a:solidFill>
              <a:latin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6976" y="1501731"/>
            <a:ext cx="2857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удобство</a:t>
            </a:r>
            <a:endParaRPr lang="ru-RU" sz="3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47762" y="1934512"/>
            <a:ext cx="3054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элегантность</a:t>
            </a:r>
            <a:endParaRPr lang="ru-RU" sz="3000" b="1" dirty="0"/>
          </a:p>
        </p:txBody>
      </p:sp>
      <p:pic>
        <p:nvPicPr>
          <p:cNvPr id="23" name="Google Shape;27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1027" y="4569456"/>
            <a:ext cx="929638" cy="9634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2837260" y="5604197"/>
            <a:ext cx="19992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Декольте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Открытые живот и плечи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Юбка выше середины бедра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Яркие украшения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Яркий макияж</a:t>
            </a:r>
          </a:p>
          <a:p>
            <a:endParaRPr lang="ru-RU" dirty="0"/>
          </a:p>
        </p:txBody>
      </p:sp>
      <p:pic>
        <p:nvPicPr>
          <p:cNvPr id="26" name="Google Shape;276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1562" y="4598422"/>
            <a:ext cx="1049680" cy="93445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4836493" y="5604197"/>
            <a:ext cx="1725663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  <a:tabLst>
                <a:tab pos="87313" algn="l"/>
                <a:tab pos="268288" algn="l"/>
              </a:tabLst>
            </a:pP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Пестрые ткани</a:t>
            </a:r>
          </a:p>
          <a:p>
            <a:pPr marL="87313" indent="-87313">
              <a:buFont typeface="Arial" panose="020B0604020202020204" pitchFamily="34" charset="0"/>
              <a:buChar char="•"/>
              <a:tabLst>
                <a:tab pos="87313" algn="l"/>
                <a:tab pos="268288" algn="l"/>
              </a:tabLst>
            </a:pP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Вязанные вручную вещи</a:t>
            </a:r>
          </a:p>
          <a:p>
            <a:pPr marL="87313" indent="-87313">
              <a:buFont typeface="Arial" panose="020B0604020202020204" pitchFamily="34" charset="0"/>
              <a:buChar char="•"/>
              <a:tabLst>
                <a:tab pos="87313" algn="l"/>
                <a:tab pos="268288" algn="l"/>
              </a:tabLst>
            </a:pP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Блестящие ткани</a:t>
            </a:r>
          </a:p>
          <a:p>
            <a:pPr marL="87313" indent="-87313">
              <a:buFont typeface="Arial" panose="020B0604020202020204" pitchFamily="34" charset="0"/>
              <a:buChar char="•"/>
              <a:tabLst>
                <a:tab pos="87313" algn="l"/>
                <a:tab pos="268288" algn="l"/>
              </a:tabLst>
            </a:pP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Изображения животных, людей и надписи</a:t>
            </a:r>
          </a:p>
          <a:p>
            <a:endParaRPr lang="ru-RU" sz="1050" i="1" dirty="0" smtClean="0">
              <a:solidFill>
                <a:schemeClr val="accent6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665519" y="5535395"/>
            <a:ext cx="14464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Неоформленная линия плеча</a:t>
            </a:r>
          </a:p>
          <a:p>
            <a:pPr indent="87313"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Небрежная, наглаженная и неопрятная одежда </a:t>
            </a:r>
          </a:p>
          <a:p>
            <a:pPr indent="87313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719" y="4590314"/>
            <a:ext cx="887384" cy="88738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055291" y="5506582"/>
            <a:ext cx="1589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Ношение одежды спортивного и пляжного стиля</a:t>
            </a:r>
          </a:p>
          <a:p>
            <a:pPr indent="87313"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Объемные трикотажные изделия спортивного стиля</a:t>
            </a: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49230" y="2182165"/>
            <a:ext cx="199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latin typeface="Roboto" panose="020B0604020202020204" charset="0"/>
                <a:ea typeface="Roboto" panose="020B0604020202020204" charset="0"/>
              </a:rPr>
              <a:t>Цветовая гамма</a:t>
            </a:r>
          </a:p>
          <a:p>
            <a:r>
              <a:rPr lang="ru-RU" sz="900" i="1" dirty="0" smtClean="0">
                <a:latin typeface="Roboto" panose="020B0604020202020204" charset="0"/>
                <a:ea typeface="Roboto" panose="020B0604020202020204" charset="0"/>
              </a:rPr>
              <a:t>для женщин</a:t>
            </a:r>
            <a:endParaRPr lang="ru-RU" sz="900" i="1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70359" y="2026845"/>
            <a:ext cx="199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Roboto" panose="020B0604020202020204" charset="0"/>
                <a:ea typeface="Roboto" panose="020B0604020202020204" charset="0"/>
              </a:rPr>
              <a:t>Цветовая гамма </a:t>
            </a:r>
          </a:p>
          <a:p>
            <a:pPr algn="r"/>
            <a:r>
              <a:rPr lang="ru-RU" sz="900" i="1" dirty="0" smtClean="0">
                <a:latin typeface="Roboto" panose="020B0604020202020204" charset="0"/>
                <a:ea typeface="Roboto" panose="020B0604020202020204" charset="0"/>
              </a:rPr>
              <a:t>для мужчин</a:t>
            </a:r>
            <a:endParaRPr lang="ru-RU" sz="900" i="1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5" name="Google Shape;236;p24"/>
          <p:cNvSpPr/>
          <p:nvPr/>
        </p:nvSpPr>
        <p:spPr>
          <a:xfrm>
            <a:off x="11346069" y="2396177"/>
            <a:ext cx="380755" cy="380755"/>
          </a:xfrm>
          <a:prstGeom prst="ellipse">
            <a:avLst/>
          </a:prstGeom>
          <a:solidFill>
            <a:srgbClr val="073763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37;p24"/>
          <p:cNvSpPr/>
          <p:nvPr/>
        </p:nvSpPr>
        <p:spPr>
          <a:xfrm>
            <a:off x="11346069" y="2835414"/>
            <a:ext cx="380755" cy="380755"/>
          </a:xfrm>
          <a:prstGeom prst="ellipse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11288160" y="3293250"/>
            <a:ext cx="8773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latin typeface="Roboto" panose="020B0604020202020204" charset="0"/>
                <a:ea typeface="Roboto" panose="020B0604020202020204" charset="0"/>
              </a:rPr>
              <a:t>Сорочки</a:t>
            </a:r>
            <a:endParaRPr lang="ru-RU" sz="900" i="1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8" name="Google Shape;236;p24"/>
          <p:cNvSpPr/>
          <p:nvPr/>
        </p:nvSpPr>
        <p:spPr>
          <a:xfrm>
            <a:off x="11351375" y="3552240"/>
            <a:ext cx="396729" cy="3967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236;p24"/>
          <p:cNvSpPr/>
          <p:nvPr/>
        </p:nvSpPr>
        <p:spPr>
          <a:xfrm rot="175324">
            <a:off x="11361234" y="4055512"/>
            <a:ext cx="401528" cy="3970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36;p24"/>
          <p:cNvSpPr/>
          <p:nvPr/>
        </p:nvSpPr>
        <p:spPr>
          <a:xfrm>
            <a:off x="11385042" y="4540593"/>
            <a:ext cx="387579" cy="387579"/>
          </a:xfrm>
          <a:prstGeom prst="ellipse">
            <a:avLst/>
          </a:prstGeom>
          <a:solidFill>
            <a:srgbClr val="FCE4F4"/>
          </a:solidFill>
          <a:ln w="9525" cap="flat" cmpd="sng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236;p24"/>
          <p:cNvSpPr/>
          <p:nvPr/>
        </p:nvSpPr>
        <p:spPr>
          <a:xfrm>
            <a:off x="11385042" y="5013279"/>
            <a:ext cx="424714" cy="417871"/>
          </a:xfrm>
          <a:prstGeom prst="ellipse">
            <a:avLst/>
          </a:prstGeom>
          <a:solidFill>
            <a:srgbClr val="ECFEF5"/>
          </a:solidFill>
          <a:ln w="9525" cap="flat" cmpd="sng">
            <a:solidFill>
              <a:srgbClr val="CC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236;p24"/>
          <p:cNvSpPr/>
          <p:nvPr/>
        </p:nvSpPr>
        <p:spPr>
          <a:xfrm>
            <a:off x="11394744" y="5519408"/>
            <a:ext cx="415012" cy="415012"/>
          </a:xfrm>
          <a:prstGeom prst="ellipse">
            <a:avLst/>
          </a:prstGeom>
          <a:pattFill prst="narVert">
            <a:fgClr>
              <a:schemeClr val="tx1">
                <a:lumMod val="60000"/>
                <a:lumOff val="40000"/>
              </a:schemeClr>
            </a:fgClr>
            <a:bgClr>
              <a:schemeClr val="bg1"/>
            </a:bgClr>
          </a:pattFill>
          <a:ln w="9525" cap="flat" cmpd="sng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236;p24"/>
          <p:cNvSpPr/>
          <p:nvPr/>
        </p:nvSpPr>
        <p:spPr>
          <a:xfrm>
            <a:off x="11410584" y="6035634"/>
            <a:ext cx="399172" cy="399172"/>
          </a:xfrm>
          <a:prstGeom prst="ellipse">
            <a:avLst/>
          </a:prstGeom>
          <a:pattFill prst="smGrid">
            <a:fgClr>
              <a:srgbClr val="CC99FF"/>
            </a:fgClr>
            <a:bgClr>
              <a:srgbClr val="FFFFFF"/>
            </a:bgClr>
          </a:pattFill>
          <a:ln w="9525" cap="flat" cmpd="sng">
            <a:solidFill>
              <a:srgbClr val="CC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56;p26"/>
          <p:cNvSpPr/>
          <p:nvPr/>
        </p:nvSpPr>
        <p:spPr>
          <a:xfrm>
            <a:off x="548145" y="2601036"/>
            <a:ext cx="443608" cy="443608"/>
          </a:xfrm>
          <a:prstGeom prst="ellipse">
            <a:avLst/>
          </a:prstGeom>
          <a:solidFill>
            <a:srgbClr val="073763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57;p26"/>
          <p:cNvSpPr/>
          <p:nvPr/>
        </p:nvSpPr>
        <p:spPr>
          <a:xfrm>
            <a:off x="539754" y="3119720"/>
            <a:ext cx="451999" cy="451999"/>
          </a:xfrm>
          <a:prstGeom prst="ellipse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259;p26"/>
          <p:cNvSpPr/>
          <p:nvPr/>
        </p:nvSpPr>
        <p:spPr>
          <a:xfrm>
            <a:off x="547196" y="3621891"/>
            <a:ext cx="448424" cy="448424"/>
          </a:xfrm>
          <a:prstGeom prst="ellipse">
            <a:avLst/>
          </a:prstGeom>
          <a:solidFill>
            <a:srgbClr val="3C78D8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258;p26"/>
          <p:cNvSpPr/>
          <p:nvPr/>
        </p:nvSpPr>
        <p:spPr>
          <a:xfrm>
            <a:off x="537312" y="4140692"/>
            <a:ext cx="438803" cy="438803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66;p26"/>
          <p:cNvSpPr/>
          <p:nvPr/>
        </p:nvSpPr>
        <p:spPr>
          <a:xfrm>
            <a:off x="541671" y="5095524"/>
            <a:ext cx="440609" cy="440609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263;p26"/>
          <p:cNvSpPr/>
          <p:nvPr/>
        </p:nvSpPr>
        <p:spPr>
          <a:xfrm>
            <a:off x="548675" y="5593219"/>
            <a:ext cx="434159" cy="434159"/>
          </a:xfrm>
          <a:prstGeom prst="ellipse">
            <a:avLst/>
          </a:prstGeom>
          <a:solidFill>
            <a:srgbClr val="783F04"/>
          </a:solidFill>
          <a:ln w="9525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265;p26"/>
          <p:cNvSpPr/>
          <p:nvPr/>
        </p:nvSpPr>
        <p:spPr>
          <a:xfrm>
            <a:off x="547196" y="6102454"/>
            <a:ext cx="450708" cy="450708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261;p26"/>
          <p:cNvSpPr/>
          <p:nvPr/>
        </p:nvSpPr>
        <p:spPr>
          <a:xfrm>
            <a:off x="545551" y="4635659"/>
            <a:ext cx="422327" cy="422327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338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8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8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8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8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8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8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8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8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8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8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8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68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18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68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18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68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18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68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18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68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18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68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18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68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18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68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18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68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68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18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18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7680"/>
                            </p:stCondLst>
                            <p:childTnLst>
                              <p:par>
                                <p:cTn id="1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3" grpId="0" animBg="1"/>
      <p:bldP spid="25" grpId="0"/>
      <p:bldP spid="115" grpId="0"/>
      <p:bldP spid="18" grpId="0"/>
      <p:bldP spid="22" grpId="0"/>
      <p:bldP spid="24" grpId="0"/>
      <p:bldP spid="27" grpId="0"/>
      <p:bldP spid="29" grpId="0"/>
      <p:bldP spid="31" grpId="0"/>
      <p:bldP spid="33" grpId="0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Прямая соединительная линия 110"/>
          <p:cNvCxnSpPr/>
          <p:nvPr/>
        </p:nvCxnSpPr>
        <p:spPr>
          <a:xfrm flipV="1">
            <a:off x="0" y="6528848"/>
            <a:ext cx="12192000" cy="73909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06400" y="422731"/>
            <a:ext cx="11785600" cy="14149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27470" y="1571870"/>
            <a:ext cx="64377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Ссуды, денежные и иные вознаграждения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Услуги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Оплату развлечений, отдыха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Оплату транспортных средств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Подарки от физических и юридических лиц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3" name="Блок-схема: знак завершения 42"/>
          <p:cNvSpPr/>
          <p:nvPr/>
        </p:nvSpPr>
        <p:spPr>
          <a:xfrm>
            <a:off x="3691285" y="758477"/>
            <a:ext cx="1285589" cy="463122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Запрещено получать в связи с выполнением должностных обязанностей</a:t>
            </a:r>
            <a:endParaRPr lang="ru-RU" sz="1867" kern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sym typeface="Arial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231774" y="1658763"/>
            <a:ext cx="295081" cy="3930173"/>
            <a:chOff x="5330096" y="878956"/>
            <a:chExt cx="295081" cy="3930173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5330096" y="878956"/>
              <a:ext cx="252000" cy="252000"/>
              <a:chOff x="2669309" y="1773383"/>
              <a:chExt cx="252000" cy="252000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2669309" y="1773383"/>
                <a:ext cx="252000" cy="252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4" name="Группа 23"/>
              <p:cNvGrpSpPr/>
              <p:nvPr/>
            </p:nvGrpSpPr>
            <p:grpSpPr>
              <a:xfrm>
                <a:off x="2702945" y="1826149"/>
                <a:ext cx="166255" cy="146468"/>
                <a:chOff x="7874000" y="5415280"/>
                <a:chExt cx="1219200" cy="690880"/>
              </a:xfrm>
            </p:grpSpPr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7874000" y="5782160"/>
                  <a:ext cx="609600" cy="324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flipH="1">
                  <a:off x="8483600" y="5415280"/>
                  <a:ext cx="609600" cy="69088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Группа 27"/>
            <p:cNvGrpSpPr/>
            <p:nvPr/>
          </p:nvGrpSpPr>
          <p:grpSpPr>
            <a:xfrm>
              <a:off x="5337922" y="1787432"/>
              <a:ext cx="252000" cy="252000"/>
              <a:chOff x="2669309" y="1773383"/>
              <a:chExt cx="252000" cy="252000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2669309" y="1773383"/>
                <a:ext cx="252000" cy="252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2702945" y="1826149"/>
                <a:ext cx="166255" cy="146468"/>
                <a:chOff x="7874000" y="5415280"/>
                <a:chExt cx="1219200" cy="690880"/>
              </a:xfrm>
            </p:grpSpPr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7874000" y="5782160"/>
                  <a:ext cx="609600" cy="324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flipH="1">
                  <a:off x="8483600" y="5415280"/>
                  <a:ext cx="609600" cy="69088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Группа 32"/>
            <p:cNvGrpSpPr/>
            <p:nvPr/>
          </p:nvGrpSpPr>
          <p:grpSpPr>
            <a:xfrm>
              <a:off x="5373177" y="2724750"/>
              <a:ext cx="252000" cy="252000"/>
              <a:chOff x="2669309" y="1773383"/>
              <a:chExt cx="252000" cy="252000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2669309" y="1773383"/>
                <a:ext cx="252000" cy="252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2702945" y="1826149"/>
                <a:ext cx="166255" cy="146468"/>
                <a:chOff x="7874000" y="5415280"/>
                <a:chExt cx="1219200" cy="690880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7874000" y="5782160"/>
                  <a:ext cx="609600" cy="324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>
                  <a:off x="8483600" y="5415280"/>
                  <a:ext cx="609600" cy="69088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Группа 37"/>
            <p:cNvGrpSpPr/>
            <p:nvPr/>
          </p:nvGrpSpPr>
          <p:grpSpPr>
            <a:xfrm>
              <a:off x="5373177" y="3624817"/>
              <a:ext cx="252000" cy="252000"/>
              <a:chOff x="2669309" y="1773383"/>
              <a:chExt cx="252000" cy="252000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2669309" y="1773383"/>
                <a:ext cx="252000" cy="252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0" name="Группа 39"/>
              <p:cNvGrpSpPr/>
              <p:nvPr/>
            </p:nvGrpSpPr>
            <p:grpSpPr>
              <a:xfrm>
                <a:off x="2702945" y="1826149"/>
                <a:ext cx="166255" cy="146468"/>
                <a:chOff x="7874000" y="5415280"/>
                <a:chExt cx="1219200" cy="690880"/>
              </a:xfrm>
            </p:grpSpPr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>
                  <a:off x="7874000" y="5782160"/>
                  <a:ext cx="609600" cy="324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8483600" y="5415280"/>
                  <a:ext cx="609600" cy="69088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Группа 43"/>
            <p:cNvGrpSpPr/>
            <p:nvPr/>
          </p:nvGrpSpPr>
          <p:grpSpPr>
            <a:xfrm>
              <a:off x="5373177" y="4557129"/>
              <a:ext cx="252000" cy="252000"/>
              <a:chOff x="2669309" y="1773383"/>
              <a:chExt cx="252000" cy="252000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2669309" y="1773383"/>
                <a:ext cx="252000" cy="252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2702945" y="1826149"/>
                <a:ext cx="166255" cy="146468"/>
                <a:chOff x="7874000" y="5415280"/>
                <a:chExt cx="1219200" cy="690880"/>
              </a:xfrm>
            </p:grpSpPr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7874000" y="5782160"/>
                  <a:ext cx="609600" cy="324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H="1">
                  <a:off x="8483600" y="5415280"/>
                  <a:ext cx="609600" cy="69088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9" name="TextBox 48"/>
          <p:cNvSpPr txBox="1"/>
          <p:nvPr/>
        </p:nvSpPr>
        <p:spPr>
          <a:xfrm>
            <a:off x="4923922" y="53399"/>
            <a:ext cx="227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 ВАЖНОМ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Блок-схема: знак завершения 50"/>
          <p:cNvSpPr/>
          <p:nvPr/>
        </p:nvSpPr>
        <p:spPr>
          <a:xfrm>
            <a:off x="189323" y="170829"/>
            <a:ext cx="3304940" cy="587647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70C0"/>
                </a:solidFill>
                <a:latin typeface="Arial"/>
                <a:sym typeface="Arial"/>
              </a:rPr>
              <a:t>Противодействие коррупции</a:t>
            </a:r>
            <a:endParaRPr lang="ru-RU" sz="1867" kern="0" dirty="0">
              <a:solidFill>
                <a:srgbClr val="0070C0"/>
              </a:solidFill>
              <a:latin typeface="Arial"/>
              <a:sym typeface="Arial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0084" y="1392734"/>
            <a:ext cx="3644959" cy="3829040"/>
            <a:chOff x="356769" y="728089"/>
            <a:chExt cx="4475500" cy="431881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32160">
              <a:off x="1535445" y="728089"/>
              <a:ext cx="3296824" cy="329682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90724">
              <a:off x="356769" y="1330629"/>
              <a:ext cx="2840880" cy="150329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632" y="1452839"/>
              <a:ext cx="3439321" cy="359406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63" y="3762614"/>
              <a:ext cx="2242686" cy="1121343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72" y="1068740"/>
            <a:ext cx="1409769" cy="475797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921124" y="5588936"/>
            <a:ext cx="825910" cy="7921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8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6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6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Блок-схема: знак завершения 72"/>
          <p:cNvSpPr/>
          <p:nvPr/>
        </p:nvSpPr>
        <p:spPr>
          <a:xfrm>
            <a:off x="1304005" y="701265"/>
            <a:ext cx="1936279" cy="371135"/>
          </a:xfrm>
          <a:prstGeom prst="flowChartTerminator">
            <a:avLst/>
          </a:prstGeom>
          <a:solidFill>
            <a:srgbClr val="9DE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6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0" y="436880"/>
            <a:ext cx="12192000" cy="8918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97" y="804100"/>
            <a:ext cx="1651000" cy="1651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6703"/>
            <a:ext cx="2272145" cy="22721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83345" y="1773382"/>
            <a:ext cx="64377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Поможем адаптироваться в новых условиях</a:t>
            </a: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Познакомим с корпоративной культурой</a:t>
            </a: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Вместе создадим основу для карьерного роста</a:t>
            </a: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Сделаем из вас профессионалов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35347" y="1811562"/>
            <a:ext cx="347997" cy="3419199"/>
            <a:chOff x="2593107" y="1841095"/>
            <a:chExt cx="283632" cy="3065966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593107" y="1841095"/>
              <a:ext cx="252000" cy="252000"/>
              <a:chOff x="2669309" y="1773383"/>
              <a:chExt cx="252000" cy="252000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669309" y="1773383"/>
                <a:ext cx="252000" cy="252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2702945" y="1826149"/>
                <a:ext cx="166255" cy="146468"/>
                <a:chOff x="7874000" y="5415280"/>
                <a:chExt cx="1219200" cy="690880"/>
              </a:xfrm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7874000" y="5782160"/>
                  <a:ext cx="609600" cy="324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 flipH="1">
                  <a:off x="8483600" y="5415280"/>
                  <a:ext cx="609600" cy="69088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Группа 49"/>
            <p:cNvGrpSpPr/>
            <p:nvPr/>
          </p:nvGrpSpPr>
          <p:grpSpPr>
            <a:xfrm>
              <a:off x="2601342" y="2739882"/>
              <a:ext cx="252000" cy="252000"/>
              <a:chOff x="2669309" y="1773383"/>
              <a:chExt cx="252000" cy="252000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2669309" y="1773383"/>
                <a:ext cx="252000" cy="252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2" name="Группа 51"/>
              <p:cNvGrpSpPr/>
              <p:nvPr/>
            </p:nvGrpSpPr>
            <p:grpSpPr>
              <a:xfrm>
                <a:off x="2702945" y="1826149"/>
                <a:ext cx="166255" cy="146468"/>
                <a:chOff x="7874000" y="5415280"/>
                <a:chExt cx="1219200" cy="690880"/>
              </a:xfrm>
            </p:grpSpPr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7874000" y="5782160"/>
                  <a:ext cx="609600" cy="324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flipH="1">
                  <a:off x="8483600" y="5415280"/>
                  <a:ext cx="609600" cy="69088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Группа 54"/>
            <p:cNvGrpSpPr/>
            <p:nvPr/>
          </p:nvGrpSpPr>
          <p:grpSpPr>
            <a:xfrm>
              <a:off x="2601342" y="3638669"/>
              <a:ext cx="252000" cy="252000"/>
              <a:chOff x="2669309" y="1773383"/>
              <a:chExt cx="252000" cy="252000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2669309" y="1773383"/>
                <a:ext cx="252000" cy="252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7" name="Группа 56"/>
              <p:cNvGrpSpPr/>
              <p:nvPr/>
            </p:nvGrpSpPr>
            <p:grpSpPr>
              <a:xfrm>
                <a:off x="2702945" y="1826149"/>
                <a:ext cx="166255" cy="146468"/>
                <a:chOff x="7874000" y="5415280"/>
                <a:chExt cx="1219200" cy="690880"/>
              </a:xfrm>
            </p:grpSpPr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7874000" y="5782160"/>
                  <a:ext cx="609600" cy="324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 flipH="1">
                  <a:off x="8483600" y="5415280"/>
                  <a:ext cx="609600" cy="69088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0" name="Группа 59"/>
            <p:cNvGrpSpPr/>
            <p:nvPr/>
          </p:nvGrpSpPr>
          <p:grpSpPr>
            <a:xfrm>
              <a:off x="2624739" y="4655061"/>
              <a:ext cx="252000" cy="252000"/>
              <a:chOff x="2669309" y="1773383"/>
              <a:chExt cx="252000" cy="252000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2669309" y="1773383"/>
                <a:ext cx="252000" cy="252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2" name="Группа 61"/>
              <p:cNvGrpSpPr/>
              <p:nvPr/>
            </p:nvGrpSpPr>
            <p:grpSpPr>
              <a:xfrm>
                <a:off x="2702945" y="1826149"/>
                <a:ext cx="166255" cy="146468"/>
                <a:chOff x="7874000" y="5415280"/>
                <a:chExt cx="1219200" cy="690880"/>
              </a:xfrm>
            </p:grpSpPr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7874000" y="5782160"/>
                  <a:ext cx="609600" cy="324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flipH="1">
                  <a:off x="8483600" y="5415280"/>
                  <a:ext cx="609600" cy="69088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1" name="Блок-схема: знак завершения 70"/>
          <p:cNvSpPr/>
          <p:nvPr/>
        </p:nvSpPr>
        <p:spPr>
          <a:xfrm>
            <a:off x="407071" y="886832"/>
            <a:ext cx="1458001" cy="305895"/>
          </a:xfrm>
          <a:prstGeom prst="flowChartTerminator">
            <a:avLst/>
          </a:prstGeom>
          <a:solidFill>
            <a:srgbClr val="9DE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991" y="2677387"/>
            <a:ext cx="1305107" cy="3410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82" y="2865882"/>
            <a:ext cx="1457528" cy="3200847"/>
          </a:xfrm>
          <a:prstGeom prst="rect">
            <a:avLst/>
          </a:prstGeom>
        </p:spPr>
      </p:pic>
      <p:cxnSp>
        <p:nvCxnSpPr>
          <p:cNvPr id="32" name="Прямая соединительная линия 31"/>
          <p:cNvCxnSpPr/>
          <p:nvPr/>
        </p:nvCxnSpPr>
        <p:spPr>
          <a:xfrm flipV="1">
            <a:off x="0" y="6528848"/>
            <a:ext cx="12192000" cy="73909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23922" y="53399"/>
            <a:ext cx="391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КОГДА ВСЁ ПОЛУЧИЛОСЬ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Блок-схема: знак завершения 34"/>
          <p:cNvSpPr/>
          <p:nvPr/>
        </p:nvSpPr>
        <p:spPr>
          <a:xfrm>
            <a:off x="189323" y="170829"/>
            <a:ext cx="3304940" cy="587647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70C0"/>
                </a:solidFill>
                <a:latin typeface="Arial"/>
                <a:sym typeface="Arial"/>
              </a:rPr>
              <a:t>Мы вам поможем!</a:t>
            </a:r>
            <a:endParaRPr lang="ru-RU" sz="1867" kern="0" dirty="0">
              <a:solidFill>
                <a:srgbClr val="0070C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360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4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4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4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89" y="3016821"/>
            <a:ext cx="12745637" cy="5433267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" b="99125" l="1786" r="94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23" y="4162673"/>
            <a:ext cx="1270201" cy="259332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0" y="443924"/>
            <a:ext cx="12192000" cy="8918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Рисунок 1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0" b="99183" l="0" r="993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134" y="4247248"/>
            <a:ext cx="1145460" cy="25324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64657" y="460072"/>
            <a:ext cx="5795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верь стереотипам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759" y="1916226"/>
            <a:ext cx="2917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СВОЮ</a:t>
            </a:r>
            <a:endParaRPr lang="ru-RU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6633" y="2029529"/>
            <a:ext cx="32335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   построй</a:t>
            </a:r>
            <a:endParaRPr lang="ru-RU" sz="44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4770" y="921533"/>
            <a:ext cx="37495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приходи</a:t>
            </a:r>
            <a:endParaRPr lang="ru-RU" sz="66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32246" y="2693186"/>
            <a:ext cx="70597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КАРЬЕРУ</a:t>
            </a:r>
            <a:endParaRPr lang="ru-RU" sz="115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4323" y="1314757"/>
            <a:ext cx="68729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государственную гражданскую службу НСО</a:t>
            </a:r>
            <a:endParaRPr lang="ru-RU" sz="24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7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34" y="4064792"/>
            <a:ext cx="3856167" cy="289212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>
            <a:stCxn id="5" idx="3"/>
          </p:cNvCxnSpPr>
          <p:nvPr/>
        </p:nvCxnSpPr>
        <p:spPr>
          <a:xfrm flipV="1">
            <a:off x="3879279" y="493736"/>
            <a:ext cx="6226988" cy="1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знак завершения 5"/>
          <p:cNvSpPr/>
          <p:nvPr/>
        </p:nvSpPr>
        <p:spPr>
          <a:xfrm>
            <a:off x="1743159" y="656625"/>
            <a:ext cx="1936279" cy="371135"/>
          </a:xfrm>
          <a:prstGeom prst="flowChartTerminator">
            <a:avLst/>
          </a:prstGeom>
          <a:solidFill>
            <a:srgbClr val="9DE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574335" y="241828"/>
            <a:ext cx="3304940" cy="503802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70C0"/>
                </a:solidFill>
                <a:latin typeface="Arial"/>
                <a:sym typeface="Arial"/>
              </a:rPr>
              <a:t>Структура брошюры</a:t>
            </a:r>
            <a:endParaRPr lang="ru-RU" sz="1867" kern="0" dirty="0">
              <a:solidFill>
                <a:srgbClr val="0070C0"/>
              </a:solidFill>
              <a:latin typeface="Arial"/>
              <a:sym typeface="Arial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1126839" y="888376"/>
            <a:ext cx="1232636" cy="278769"/>
          </a:xfrm>
          <a:prstGeom prst="flowChartTerminator">
            <a:avLst/>
          </a:prstGeom>
          <a:solidFill>
            <a:srgbClr val="9DE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10167520" y="2"/>
            <a:ext cx="10078" cy="493726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0" y="6528848"/>
            <a:ext cx="12192000" cy="73909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8042729" y="1476317"/>
            <a:ext cx="4001522" cy="660400"/>
            <a:chOff x="7974107" y="1565433"/>
            <a:chExt cx="4001522" cy="660400"/>
          </a:xfrm>
        </p:grpSpPr>
        <p:sp>
          <p:nvSpPr>
            <p:cNvPr id="23" name="Блок-схема: сохраненные данные 22"/>
            <p:cNvSpPr/>
            <p:nvPr/>
          </p:nvSpPr>
          <p:spPr>
            <a:xfrm flipH="1">
              <a:off x="7974107" y="1565433"/>
              <a:ext cx="4001522" cy="660400"/>
            </a:xfrm>
            <a:prstGeom prst="flowChartOnlineStorag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A0A0A"/>
                  </a:solidFill>
                </a:rPr>
                <a:t>Конкурс</a:t>
              </a:r>
              <a:endParaRPr lang="ru-RU" b="1" dirty="0">
                <a:solidFill>
                  <a:srgbClr val="0A0A0A"/>
                </a:solidFill>
              </a:endParaRPr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5400000">
              <a:off x="10808015" y="1702593"/>
              <a:ext cx="611118" cy="38608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120240" y="1453197"/>
            <a:ext cx="4187964" cy="660400"/>
            <a:chOff x="3782448" y="1546396"/>
            <a:chExt cx="4187964" cy="660400"/>
          </a:xfrm>
        </p:grpSpPr>
        <p:sp>
          <p:nvSpPr>
            <p:cNvPr id="8" name="Блок-схема: сохраненные данные 7"/>
            <p:cNvSpPr/>
            <p:nvPr/>
          </p:nvSpPr>
          <p:spPr>
            <a:xfrm flipH="1">
              <a:off x="3782448" y="1546396"/>
              <a:ext cx="4187964" cy="660400"/>
            </a:xfrm>
            <a:prstGeom prst="flowChartOnlineStorag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A0A0A"/>
                  </a:solidFill>
                </a:rPr>
                <a:t>Твоя карьера</a:t>
              </a:r>
              <a:endParaRPr lang="ru-RU" b="1" dirty="0">
                <a:solidFill>
                  <a:srgbClr val="0A0A0A"/>
                </a:solidFill>
              </a:endParaRPr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rot="5400000">
              <a:off x="7192486" y="1683556"/>
              <a:ext cx="611118" cy="38608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00169" y="2163651"/>
            <a:ext cx="3334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</a:t>
            </a:r>
            <a:r>
              <a:rPr lang="ru-RU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важность и значимость 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</a:t>
            </a:r>
            <a:r>
              <a:rPr lang="ru-RU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кто может быть госслужащим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</a:t>
            </a:r>
            <a:r>
              <a:rPr lang="ru-RU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гарантии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</a:t>
            </a:r>
            <a:r>
              <a:rPr lang="ru-RU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ограничения и запреты</a:t>
            </a:r>
            <a:endParaRPr lang="ru-RU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49445" y="2193063"/>
            <a:ext cx="3483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</a:t>
            </a:r>
            <a:r>
              <a:rPr lang="ru-RU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карьерная лестница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</a:t>
            </a:r>
            <a:r>
              <a:rPr lang="ru-RU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классные чины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где тебя ждут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52850" y="2205045"/>
            <a:ext cx="3429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 </a:t>
            </a:r>
            <a:r>
              <a:rPr lang="ru-RU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где искать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</a:t>
            </a:r>
            <a:r>
              <a:rPr lang="ru-RU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какие документы необходимы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</a:t>
            </a:r>
            <a:r>
              <a:rPr lang="ru-RU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куда подать заявку</a:t>
            </a:r>
            <a:endParaRPr lang="ru-RU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272816" y="4144148"/>
            <a:ext cx="7884160" cy="0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Блок-схема: знак завершения 41"/>
          <p:cNvSpPr/>
          <p:nvPr/>
        </p:nvSpPr>
        <p:spPr>
          <a:xfrm>
            <a:off x="666365" y="3792415"/>
            <a:ext cx="3304940" cy="503802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70C0"/>
                </a:solidFill>
                <a:latin typeface="Arial"/>
                <a:sym typeface="Arial"/>
              </a:rPr>
              <a:t>Когда всё получилось</a:t>
            </a:r>
            <a:endParaRPr lang="ru-RU" sz="1867" kern="0" dirty="0">
              <a:solidFill>
                <a:srgbClr val="0070C0"/>
              </a:solidFill>
              <a:latin typeface="Arial"/>
              <a:sym typeface="Arial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4124319" y="3843183"/>
            <a:ext cx="10078" cy="289719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2120880" y="2"/>
            <a:ext cx="0" cy="4013733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5" y="4355866"/>
            <a:ext cx="725465" cy="2196830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 rot="5400000">
            <a:off x="1663465" y="4044065"/>
            <a:ext cx="661867" cy="1735122"/>
          </a:xfrm>
          <a:prstGeom prst="wedgeRoundRectCallout">
            <a:avLst/>
          </a:prstGeom>
          <a:solidFill>
            <a:srgbClr val="F4B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0A0A0A"/>
                </a:solidFill>
                <a:latin typeface="Calibri" panose="020F0502020204030204" pitchFamily="34" charset="0"/>
              </a:rPr>
              <a:t>В помощь - наставник</a:t>
            </a:r>
            <a:endParaRPr lang="ru-RU" dirty="0">
              <a:solidFill>
                <a:srgbClr val="0A0A0A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53893" y="4520313"/>
            <a:ext cx="220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libri" panose="020F0502020204030204" pitchFamily="34" charset="0"/>
              </a:rPr>
              <a:t>Противодействие коррупции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19409" y="4240981"/>
            <a:ext cx="220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libri" panose="020F0502020204030204" pitchFamily="34" charset="0"/>
              </a:rPr>
              <a:t>Профессиональное развитие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92773" y="5589356"/>
            <a:ext cx="22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libri" panose="020F0502020204030204" pitchFamily="34" charset="0"/>
              </a:rPr>
              <a:t>Внешний вид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947" y="4266688"/>
            <a:ext cx="1018933" cy="2262160"/>
          </a:xfrm>
          <a:prstGeom prst="rect">
            <a:avLst/>
          </a:prstGeom>
        </p:spPr>
      </p:pic>
      <p:sp>
        <p:nvSpPr>
          <p:cNvPr id="63" name="Пятно 1 62"/>
          <p:cNvSpPr/>
          <p:nvPr/>
        </p:nvSpPr>
        <p:spPr>
          <a:xfrm>
            <a:off x="9740274" y="4566772"/>
            <a:ext cx="1823905" cy="1888167"/>
          </a:xfrm>
          <a:prstGeom prst="irregularSeal1">
            <a:avLst/>
          </a:prstGeom>
          <a:solidFill>
            <a:srgbClr val="EDE813"/>
          </a:solidFill>
          <a:ln>
            <a:noFill/>
          </a:ln>
          <a:effectLst>
            <a:outerShdw blurRad="12700" dist="50800" dir="5400000" sx="116000" sy="116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A0A0A"/>
                </a:solidFill>
              </a:rPr>
              <a:t>ГГС – это круто!</a:t>
            </a:r>
            <a:endParaRPr lang="ru-RU" sz="1400" b="1" dirty="0">
              <a:solidFill>
                <a:srgbClr val="0A0A0A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32823" y="1435707"/>
            <a:ext cx="4187964" cy="660400"/>
            <a:chOff x="3782448" y="1546396"/>
            <a:chExt cx="4187964" cy="660400"/>
          </a:xfrm>
        </p:grpSpPr>
        <p:sp>
          <p:nvSpPr>
            <p:cNvPr id="43" name="Блок-схема: сохраненные данные 42"/>
            <p:cNvSpPr/>
            <p:nvPr/>
          </p:nvSpPr>
          <p:spPr>
            <a:xfrm flipH="1">
              <a:off x="3782448" y="1546396"/>
              <a:ext cx="4187964" cy="660400"/>
            </a:xfrm>
            <a:prstGeom prst="flowChartOnlineStorag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A0A0A"/>
                  </a:solidFill>
                </a:rPr>
                <a:t>Что такое госслужба</a:t>
              </a:r>
              <a:endParaRPr lang="ru-RU" b="1" dirty="0">
                <a:solidFill>
                  <a:srgbClr val="0A0A0A"/>
                </a:solidFill>
              </a:endParaRPr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 rot="5400000">
              <a:off x="7192486" y="1683556"/>
              <a:ext cx="611118" cy="38608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20">
            <a:off x="10619657" y="2908246"/>
            <a:ext cx="987834" cy="1943279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7881380" y="3323103"/>
            <a:ext cx="2382299" cy="431825"/>
          </a:xfrm>
          <a:prstGeom prst="roundRect">
            <a:avLst/>
          </a:prstGeom>
          <a:solidFill>
            <a:srgbClr val="F4B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1" dirty="0" smtClean="0">
                <a:solidFill>
                  <a:srgbClr val="0A0A0A"/>
                </a:solidFill>
                <a:latin typeface="Calibri" panose="020F0502020204030204" pitchFamily="34" charset="0"/>
              </a:rPr>
              <a:t>А есть еще и резерв…</a:t>
            </a:r>
            <a:endParaRPr lang="ru-RU" sz="1801" dirty="0">
              <a:solidFill>
                <a:srgbClr val="0A0A0A"/>
              </a:solidFill>
              <a:latin typeface="Calibri" panose="020F050202020403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6431645" y="4774984"/>
            <a:ext cx="2550923" cy="166280"/>
            <a:chOff x="6431645" y="4774984"/>
            <a:chExt cx="2550923" cy="166280"/>
          </a:xfrm>
        </p:grpSpPr>
        <p:cxnSp>
          <p:nvCxnSpPr>
            <p:cNvPr id="58" name="Google Shape;186;p18"/>
            <p:cNvCxnSpPr/>
            <p:nvPr/>
          </p:nvCxnSpPr>
          <p:spPr>
            <a:xfrm>
              <a:off x="6518787" y="4852498"/>
              <a:ext cx="2463781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64" name="Google Shape;185;p18"/>
            <p:cNvSpPr/>
            <p:nvPr/>
          </p:nvSpPr>
          <p:spPr>
            <a:xfrm>
              <a:off x="6431645" y="4774984"/>
              <a:ext cx="174284" cy="16628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6096000" y="5945900"/>
            <a:ext cx="2550923" cy="166280"/>
            <a:chOff x="6431645" y="4774984"/>
            <a:chExt cx="2550923" cy="166280"/>
          </a:xfrm>
        </p:grpSpPr>
        <p:cxnSp>
          <p:nvCxnSpPr>
            <p:cNvPr id="66" name="Google Shape;186;p18"/>
            <p:cNvCxnSpPr/>
            <p:nvPr/>
          </p:nvCxnSpPr>
          <p:spPr>
            <a:xfrm>
              <a:off x="6518787" y="4852498"/>
              <a:ext cx="2463781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67" name="Google Shape;185;p18"/>
            <p:cNvSpPr/>
            <p:nvPr/>
          </p:nvSpPr>
          <p:spPr>
            <a:xfrm>
              <a:off x="6431645" y="4774984"/>
              <a:ext cx="174284" cy="16628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Группа 67"/>
          <p:cNvGrpSpPr/>
          <p:nvPr/>
        </p:nvGrpSpPr>
        <p:grpSpPr>
          <a:xfrm rot="10800000">
            <a:off x="3065052" y="5060288"/>
            <a:ext cx="2550923" cy="166280"/>
            <a:chOff x="6431645" y="4774984"/>
            <a:chExt cx="2550923" cy="166280"/>
          </a:xfrm>
        </p:grpSpPr>
        <p:cxnSp>
          <p:nvCxnSpPr>
            <p:cNvPr id="69" name="Google Shape;186;p18"/>
            <p:cNvCxnSpPr/>
            <p:nvPr/>
          </p:nvCxnSpPr>
          <p:spPr>
            <a:xfrm>
              <a:off x="6518787" y="4852498"/>
              <a:ext cx="2463781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70" name="Google Shape;185;p18"/>
            <p:cNvSpPr/>
            <p:nvPr/>
          </p:nvSpPr>
          <p:spPr>
            <a:xfrm>
              <a:off x="6431645" y="4774984"/>
              <a:ext cx="174284" cy="16628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9688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00"/>
                            </p:stCondLst>
                            <p:childTnLst>
                              <p:par>
                                <p:cTn id="47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4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4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6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1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16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66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7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7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67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29" grpId="0"/>
      <p:bldP spid="21" grpId="0" animBg="1"/>
      <p:bldP spid="53" grpId="0"/>
      <p:bldP spid="57" grpId="0"/>
      <p:bldP spid="61" grpId="0"/>
      <p:bldP spid="63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0" y="6439727"/>
            <a:ext cx="12192000" cy="8918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0" y="436880"/>
            <a:ext cx="12192000" cy="8918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20553722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71716" y="1271869"/>
            <a:ext cx="3139490" cy="642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 в решение важных государственных задач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533783" y="1119916"/>
            <a:ext cx="3709279" cy="1044000"/>
            <a:chOff x="7000240" y="719665"/>
            <a:chExt cx="3709279" cy="1044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7000240" y="719665"/>
              <a:ext cx="1044000" cy="1044000"/>
              <a:chOff x="7000240" y="719665"/>
              <a:chExt cx="1044000" cy="10440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7000240" y="719665"/>
                <a:ext cx="1044000" cy="1044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7162240" y="88523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Freeform 56"/>
              <p:cNvSpPr>
                <a:spLocks noEditPoints="1"/>
              </p:cNvSpPr>
              <p:nvPr/>
            </p:nvSpPr>
            <p:spPr bwMode="auto">
              <a:xfrm>
                <a:off x="7360240" y="1049463"/>
                <a:ext cx="345642" cy="345642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3" y="44"/>
                  </a:cxn>
                  <a:cxn ang="0">
                    <a:pos x="33" y="64"/>
                  </a:cxn>
                  <a:cxn ang="0">
                    <a:pos x="32" y="64"/>
                  </a:cxn>
                  <a:cxn ang="0">
                    <a:pos x="30" y="64"/>
                  </a:cxn>
                  <a:cxn ang="0">
                    <a:pos x="1" y="44"/>
                  </a:cxn>
                  <a:cxn ang="0">
                    <a:pos x="0" y="42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30" y="1"/>
                  </a:cxn>
                  <a:cxn ang="0">
                    <a:pos x="32" y="0"/>
                  </a:cxn>
                  <a:cxn ang="0">
                    <a:pos x="33" y="1"/>
                  </a:cxn>
                  <a:cxn ang="0">
                    <a:pos x="63" y="20"/>
                  </a:cxn>
                  <a:cxn ang="0">
                    <a:pos x="64" y="23"/>
                  </a:cxn>
                  <a:cxn ang="0">
                    <a:pos x="64" y="42"/>
                  </a:cxn>
                  <a:cxn ang="0">
                    <a:pos x="12" y="32"/>
                  </a:cxn>
                  <a:cxn ang="0">
                    <a:pos x="5" y="28"/>
                  </a:cxn>
                  <a:cxn ang="0">
                    <a:pos x="5" y="37"/>
                  </a:cxn>
                  <a:cxn ang="0">
                    <a:pos x="12" y="32"/>
                  </a:cxn>
                  <a:cxn ang="0">
                    <a:pos x="29" y="21"/>
                  </a:cxn>
                  <a:cxn ang="0">
                    <a:pos x="29" y="8"/>
                  </a:cxn>
                  <a:cxn ang="0">
                    <a:pos x="7" y="23"/>
                  </a:cxn>
                  <a:cxn ang="0">
                    <a:pos x="17" y="29"/>
                  </a:cxn>
                  <a:cxn ang="0">
                    <a:pos x="29" y="21"/>
                  </a:cxn>
                  <a:cxn ang="0">
                    <a:pos x="29" y="56"/>
                  </a:cxn>
                  <a:cxn ang="0">
                    <a:pos x="29" y="44"/>
                  </a:cxn>
                  <a:cxn ang="0">
                    <a:pos x="17" y="36"/>
                  </a:cxn>
                  <a:cxn ang="0">
                    <a:pos x="7" y="42"/>
                  </a:cxn>
                  <a:cxn ang="0">
                    <a:pos x="29" y="56"/>
                  </a:cxn>
                  <a:cxn ang="0">
                    <a:pos x="41" y="32"/>
                  </a:cxn>
                  <a:cxn ang="0">
                    <a:pos x="32" y="26"/>
                  </a:cxn>
                  <a:cxn ang="0">
                    <a:pos x="22" y="32"/>
                  </a:cxn>
                  <a:cxn ang="0">
                    <a:pos x="32" y="39"/>
                  </a:cxn>
                  <a:cxn ang="0">
                    <a:pos x="41" y="32"/>
                  </a:cxn>
                  <a:cxn ang="0">
                    <a:pos x="56" y="23"/>
                  </a:cxn>
                  <a:cxn ang="0">
                    <a:pos x="35" y="8"/>
                  </a:cxn>
                  <a:cxn ang="0">
                    <a:pos x="35" y="21"/>
                  </a:cxn>
                  <a:cxn ang="0">
                    <a:pos x="46" y="29"/>
                  </a:cxn>
                  <a:cxn ang="0">
                    <a:pos x="56" y="23"/>
                  </a:cxn>
                  <a:cxn ang="0">
                    <a:pos x="56" y="42"/>
                  </a:cxn>
                  <a:cxn ang="0">
                    <a:pos x="46" y="36"/>
                  </a:cxn>
                  <a:cxn ang="0">
                    <a:pos x="35" y="44"/>
                  </a:cxn>
                  <a:cxn ang="0">
                    <a:pos x="35" y="56"/>
                  </a:cxn>
                  <a:cxn ang="0">
                    <a:pos x="56" y="42"/>
                  </a:cxn>
                  <a:cxn ang="0">
                    <a:pos x="58" y="37"/>
                  </a:cxn>
                  <a:cxn ang="0">
                    <a:pos x="58" y="28"/>
                  </a:cxn>
                  <a:cxn ang="0">
                    <a:pos x="51" y="32"/>
                  </a:cxn>
                  <a:cxn ang="0">
                    <a:pos x="58" y="37"/>
                  </a:cxn>
                </a:cxnLst>
                <a:rect l="0" t="0" r="r" b="b"/>
                <a:pathLst>
                  <a:path w="64" h="64">
                    <a:moveTo>
                      <a:pt x="64" y="42"/>
                    </a:moveTo>
                    <a:cubicBezTo>
                      <a:pt x="64" y="43"/>
                      <a:pt x="63" y="44"/>
                      <a:pt x="63" y="4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2" y="64"/>
                      <a:pt x="32" y="64"/>
                    </a:cubicBezTo>
                    <a:cubicBezTo>
                      <a:pt x="31" y="64"/>
                      <a:pt x="31" y="64"/>
                      <a:pt x="30" y="6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4"/>
                      <a:pt x="0" y="43"/>
                      <a:pt x="0" y="4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1"/>
                      <a:pt x="31" y="0"/>
                      <a:pt x="32" y="0"/>
                    </a:cubicBezTo>
                    <a:cubicBezTo>
                      <a:pt x="32" y="0"/>
                      <a:pt x="33" y="1"/>
                      <a:pt x="33" y="1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21"/>
                      <a:pt x="64" y="22"/>
                      <a:pt x="64" y="23"/>
                    </a:cubicBezTo>
                    <a:lnTo>
                      <a:pt x="64" y="42"/>
                    </a:lnTo>
                    <a:close/>
                    <a:moveTo>
                      <a:pt x="12" y="32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5" y="37"/>
                      <a:pt x="5" y="37"/>
                      <a:pt x="5" y="37"/>
                    </a:cubicBezTo>
                    <a:lnTo>
                      <a:pt x="12" y="32"/>
                    </a:lnTo>
                    <a:close/>
                    <a:moveTo>
                      <a:pt x="29" y="21"/>
                    </a:moveTo>
                    <a:cubicBezTo>
                      <a:pt x="29" y="8"/>
                      <a:pt x="29" y="8"/>
                      <a:pt x="29" y="8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7" y="29"/>
                      <a:pt x="17" y="29"/>
                      <a:pt x="17" y="29"/>
                    </a:cubicBezTo>
                    <a:lnTo>
                      <a:pt x="29" y="21"/>
                    </a:lnTo>
                    <a:close/>
                    <a:moveTo>
                      <a:pt x="29" y="56"/>
                    </a:moveTo>
                    <a:cubicBezTo>
                      <a:pt x="29" y="44"/>
                      <a:pt x="29" y="44"/>
                      <a:pt x="29" y="44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7" y="42"/>
                      <a:pt x="7" y="42"/>
                      <a:pt x="7" y="42"/>
                    </a:cubicBezTo>
                    <a:lnTo>
                      <a:pt x="29" y="56"/>
                    </a:lnTo>
                    <a:close/>
                    <a:moveTo>
                      <a:pt x="41" y="32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32" y="39"/>
                      <a:pt x="32" y="39"/>
                      <a:pt x="32" y="39"/>
                    </a:cubicBezTo>
                    <a:lnTo>
                      <a:pt x="41" y="32"/>
                    </a:lnTo>
                    <a:close/>
                    <a:moveTo>
                      <a:pt x="56" y="23"/>
                    </a:moveTo>
                    <a:cubicBezTo>
                      <a:pt x="35" y="8"/>
                      <a:pt x="35" y="8"/>
                      <a:pt x="35" y="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6" y="29"/>
                      <a:pt x="46" y="29"/>
                      <a:pt x="46" y="29"/>
                    </a:cubicBezTo>
                    <a:lnTo>
                      <a:pt x="56" y="23"/>
                    </a:lnTo>
                    <a:close/>
                    <a:moveTo>
                      <a:pt x="56" y="42"/>
                    </a:moveTo>
                    <a:cubicBezTo>
                      <a:pt x="46" y="36"/>
                      <a:pt x="46" y="36"/>
                      <a:pt x="46" y="36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56"/>
                      <a:pt x="35" y="56"/>
                      <a:pt x="35" y="56"/>
                    </a:cubicBezTo>
                    <a:lnTo>
                      <a:pt x="56" y="42"/>
                    </a:lnTo>
                    <a:close/>
                    <a:moveTo>
                      <a:pt x="58" y="37"/>
                    </a:moveTo>
                    <a:cubicBezTo>
                      <a:pt x="58" y="28"/>
                      <a:pt x="58" y="28"/>
                      <a:pt x="58" y="28"/>
                    </a:cubicBezTo>
                    <a:cubicBezTo>
                      <a:pt x="51" y="32"/>
                      <a:pt x="51" y="32"/>
                      <a:pt x="51" y="32"/>
                    </a:cubicBezTo>
                    <a:lnTo>
                      <a:pt x="58" y="37"/>
                    </a:lnTo>
                    <a:close/>
                  </a:path>
                </a:pathLst>
              </a:custGeom>
              <a:solidFill>
                <a:srgbClr val="6BA42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7666830" y="1605231"/>
              <a:ext cx="2887524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10514307" y="1482341"/>
              <a:ext cx="195212" cy="18825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504677" y="2744999"/>
            <a:ext cx="3766280" cy="1096691"/>
            <a:chOff x="8055700" y="2906999"/>
            <a:chExt cx="3766280" cy="1096691"/>
          </a:xfrm>
        </p:grpSpPr>
        <p:sp>
          <p:nvSpPr>
            <p:cNvPr id="52" name="Овал 51"/>
            <p:cNvSpPr/>
            <p:nvPr/>
          </p:nvSpPr>
          <p:spPr>
            <a:xfrm>
              <a:off x="8055700" y="2906999"/>
              <a:ext cx="1044000" cy="1044000"/>
            </a:xfrm>
            <a:prstGeom prst="ellipse">
              <a:avLst/>
            </a:prstGeom>
            <a:solidFill>
              <a:srgbClr val="E6F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8210200" y="3068999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Freeform 217"/>
            <p:cNvSpPr>
              <a:spLocks noEditPoints="1"/>
            </p:cNvSpPr>
            <p:nvPr/>
          </p:nvSpPr>
          <p:spPr bwMode="auto">
            <a:xfrm>
              <a:off x="8357400" y="3282148"/>
              <a:ext cx="378880" cy="284161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rgbClr val="AFD4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8279529" y="3922164"/>
              <a:ext cx="3076759" cy="0"/>
            </a:xfrm>
            <a:prstGeom prst="line">
              <a:avLst/>
            </a:prstGeom>
            <a:ln w="38100">
              <a:solidFill>
                <a:srgbClr val="E6F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682490" y="3266999"/>
              <a:ext cx="3139490" cy="64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1" dirty="0">
                  <a:solidFill>
                    <a:srgbClr val="0A0A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Укрепление престижа государства</a:t>
              </a: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279224" y="3815431"/>
              <a:ext cx="195212" cy="188259"/>
            </a:xfrm>
            <a:prstGeom prst="ellipse">
              <a:avLst/>
            </a:prstGeom>
            <a:solidFill>
              <a:srgbClr val="E6F79F"/>
            </a:solidFill>
            <a:ln>
              <a:solidFill>
                <a:srgbClr val="E6F79F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501857" y="4167249"/>
            <a:ext cx="3871101" cy="1088826"/>
            <a:chOff x="6838240" y="5094332"/>
            <a:chExt cx="3871101" cy="1088826"/>
          </a:xfrm>
        </p:grpSpPr>
        <p:sp>
          <p:nvSpPr>
            <p:cNvPr id="58" name="Овал 57"/>
            <p:cNvSpPr/>
            <p:nvPr/>
          </p:nvSpPr>
          <p:spPr>
            <a:xfrm>
              <a:off x="6838240" y="5094332"/>
              <a:ext cx="1044000" cy="1044000"/>
            </a:xfrm>
            <a:prstGeom prst="ellipse">
              <a:avLst/>
            </a:prstGeom>
            <a:solidFill>
              <a:srgbClr val="FDF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6992740" y="526345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Freeform 38"/>
            <p:cNvSpPr>
              <a:spLocks noEditPoints="1"/>
            </p:cNvSpPr>
            <p:nvPr/>
          </p:nvSpPr>
          <p:spPr bwMode="auto">
            <a:xfrm>
              <a:off x="7211920" y="54376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rgbClr val="D9BB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7466815" y="6089029"/>
              <a:ext cx="3076759" cy="0"/>
            </a:xfrm>
            <a:prstGeom prst="line">
              <a:avLst/>
            </a:prstGeom>
            <a:ln w="38100">
              <a:solidFill>
                <a:srgbClr val="FDF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10514129" y="5994899"/>
              <a:ext cx="195212" cy="188259"/>
            </a:xfrm>
            <a:prstGeom prst="ellipse">
              <a:avLst/>
            </a:prstGeom>
            <a:solidFill>
              <a:srgbClr val="FDF1A9"/>
            </a:solidFill>
            <a:ln>
              <a:solidFill>
                <a:srgbClr val="FDF1A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304611" y="4522211"/>
            <a:ext cx="3139490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</a:t>
            </a:r>
          </a:p>
          <a:p>
            <a:pPr algn="ctr"/>
            <a:r>
              <a:rPr lang="ru-RU" sz="180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самореализации</a:t>
            </a:r>
            <a:endParaRPr lang="ru-RU" sz="180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45299" y="4192098"/>
            <a:ext cx="3696365" cy="1070259"/>
            <a:chOff x="1394065" y="4942672"/>
            <a:chExt cx="3696365" cy="1070259"/>
          </a:xfrm>
        </p:grpSpPr>
        <p:sp>
          <p:nvSpPr>
            <p:cNvPr id="65" name="Овал 64"/>
            <p:cNvSpPr/>
            <p:nvPr/>
          </p:nvSpPr>
          <p:spPr>
            <a:xfrm>
              <a:off x="4046430" y="4942672"/>
              <a:ext cx="1044000" cy="1044000"/>
            </a:xfrm>
            <a:prstGeom prst="ellipse">
              <a:avLst/>
            </a:prstGeom>
            <a:solidFill>
              <a:srgbClr val="F4B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4183020" y="510467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Freeform 135"/>
            <p:cNvSpPr>
              <a:spLocks noEditPoints="1"/>
            </p:cNvSpPr>
            <p:nvPr/>
          </p:nvSpPr>
          <p:spPr bwMode="auto">
            <a:xfrm>
              <a:off x="4408799" y="5338262"/>
              <a:ext cx="303361" cy="284161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rgbClr val="ED7E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1491671" y="5942414"/>
              <a:ext cx="3076759" cy="0"/>
            </a:xfrm>
            <a:prstGeom prst="line">
              <a:avLst/>
            </a:prstGeom>
            <a:ln w="38100">
              <a:solidFill>
                <a:srgbClr val="F4B2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1394065" y="5824672"/>
              <a:ext cx="195212" cy="188259"/>
            </a:xfrm>
            <a:prstGeom prst="ellipse">
              <a:avLst/>
            </a:prstGeom>
            <a:solidFill>
              <a:srgbClr val="F4B280"/>
            </a:solidFill>
            <a:ln>
              <a:solidFill>
                <a:srgbClr val="F4B28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11670" y="4760820"/>
            <a:ext cx="313949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Значимость каждого </a:t>
            </a:r>
            <a:endParaRPr lang="ru-RU" sz="180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49982" y="2732187"/>
            <a:ext cx="3584272" cy="1098969"/>
            <a:chOff x="366388" y="2744999"/>
            <a:chExt cx="3584272" cy="1098969"/>
          </a:xfrm>
        </p:grpSpPr>
        <p:sp>
          <p:nvSpPr>
            <p:cNvPr id="66" name="Овал 65"/>
            <p:cNvSpPr/>
            <p:nvPr/>
          </p:nvSpPr>
          <p:spPr>
            <a:xfrm>
              <a:off x="2906660" y="2744999"/>
              <a:ext cx="1044000" cy="104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61160" y="288722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Freeform 71"/>
            <p:cNvSpPr>
              <a:spLocks noEditPoints="1"/>
            </p:cNvSpPr>
            <p:nvPr/>
          </p:nvSpPr>
          <p:spPr bwMode="auto">
            <a:xfrm>
              <a:off x="3211197" y="3068999"/>
              <a:ext cx="391577" cy="366911"/>
            </a:xfrm>
            <a:custGeom>
              <a:avLst/>
              <a:gdLst/>
              <a:ahLst/>
              <a:cxnLst>
                <a:cxn ang="0">
                  <a:pos x="65" y="22"/>
                </a:cxn>
                <a:cxn ang="0">
                  <a:pos x="26" y="45"/>
                </a:cxn>
                <a:cxn ang="0">
                  <a:pos x="0" y="26"/>
                </a:cxn>
                <a:cxn ang="0">
                  <a:pos x="39" y="0"/>
                </a:cxn>
                <a:cxn ang="0">
                  <a:pos x="65" y="22"/>
                </a:cxn>
                <a:cxn ang="0">
                  <a:pos x="65" y="69"/>
                </a:cxn>
                <a:cxn ang="0">
                  <a:pos x="39" y="91"/>
                </a:cxn>
                <a:cxn ang="0">
                  <a:pos x="0" y="67"/>
                </a:cxn>
                <a:cxn ang="0">
                  <a:pos x="26" y="45"/>
                </a:cxn>
                <a:cxn ang="0">
                  <a:pos x="65" y="69"/>
                </a:cxn>
                <a:cxn ang="0">
                  <a:pos x="101" y="97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26" y="97"/>
                </a:cxn>
                <a:cxn ang="0">
                  <a:pos x="26" y="89"/>
                </a:cxn>
                <a:cxn ang="0">
                  <a:pos x="39" y="95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91" y="95"/>
                </a:cxn>
                <a:cxn ang="0">
                  <a:pos x="101" y="89"/>
                </a:cxn>
                <a:cxn ang="0">
                  <a:pos x="101" y="97"/>
                </a:cxn>
                <a:cxn ang="0">
                  <a:pos x="127" y="26"/>
                </a:cxn>
                <a:cxn ang="0">
                  <a:pos x="101" y="45"/>
                </a:cxn>
                <a:cxn ang="0">
                  <a:pos x="65" y="22"/>
                </a:cxn>
                <a:cxn ang="0">
                  <a:pos x="91" y="0"/>
                </a:cxn>
                <a:cxn ang="0">
                  <a:pos x="127" y="26"/>
                </a:cxn>
                <a:cxn ang="0">
                  <a:pos x="127" y="67"/>
                </a:cxn>
                <a:cxn ang="0">
                  <a:pos x="91" y="91"/>
                </a:cxn>
                <a:cxn ang="0">
                  <a:pos x="65" y="69"/>
                </a:cxn>
                <a:cxn ang="0">
                  <a:pos x="101" y="45"/>
                </a:cxn>
                <a:cxn ang="0">
                  <a:pos x="127" y="67"/>
                </a:cxn>
              </a:cxnLst>
              <a:rect l="0" t="0" r="r" b="b"/>
              <a:pathLst>
                <a:path w="127" h="119">
                  <a:moveTo>
                    <a:pt x="65" y="22"/>
                  </a:moveTo>
                  <a:lnTo>
                    <a:pt x="26" y="45"/>
                  </a:lnTo>
                  <a:lnTo>
                    <a:pt x="0" y="26"/>
                  </a:lnTo>
                  <a:lnTo>
                    <a:pt x="39" y="0"/>
                  </a:lnTo>
                  <a:lnTo>
                    <a:pt x="65" y="22"/>
                  </a:lnTo>
                  <a:close/>
                  <a:moveTo>
                    <a:pt x="65" y="69"/>
                  </a:moveTo>
                  <a:lnTo>
                    <a:pt x="39" y="91"/>
                  </a:lnTo>
                  <a:lnTo>
                    <a:pt x="0" y="67"/>
                  </a:lnTo>
                  <a:lnTo>
                    <a:pt x="26" y="45"/>
                  </a:lnTo>
                  <a:lnTo>
                    <a:pt x="65" y="69"/>
                  </a:lnTo>
                  <a:close/>
                  <a:moveTo>
                    <a:pt x="101" y="97"/>
                  </a:move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26" y="97"/>
                  </a:lnTo>
                  <a:lnTo>
                    <a:pt x="26" y="89"/>
                  </a:lnTo>
                  <a:lnTo>
                    <a:pt x="39" y="95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91" y="95"/>
                  </a:lnTo>
                  <a:lnTo>
                    <a:pt x="101" y="89"/>
                  </a:lnTo>
                  <a:lnTo>
                    <a:pt x="101" y="97"/>
                  </a:lnTo>
                  <a:close/>
                  <a:moveTo>
                    <a:pt x="127" y="26"/>
                  </a:moveTo>
                  <a:lnTo>
                    <a:pt x="101" y="45"/>
                  </a:lnTo>
                  <a:lnTo>
                    <a:pt x="65" y="22"/>
                  </a:lnTo>
                  <a:lnTo>
                    <a:pt x="91" y="0"/>
                  </a:lnTo>
                  <a:lnTo>
                    <a:pt x="127" y="26"/>
                  </a:lnTo>
                  <a:close/>
                  <a:moveTo>
                    <a:pt x="127" y="67"/>
                  </a:moveTo>
                  <a:lnTo>
                    <a:pt x="91" y="91"/>
                  </a:lnTo>
                  <a:lnTo>
                    <a:pt x="65" y="69"/>
                  </a:lnTo>
                  <a:lnTo>
                    <a:pt x="101" y="45"/>
                  </a:lnTo>
                  <a:lnTo>
                    <a:pt x="127" y="67"/>
                  </a:lnTo>
                  <a:close/>
                </a:path>
              </a:pathLst>
            </a:custGeom>
            <a:solidFill>
              <a:srgbClr val="5656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404525" y="3741173"/>
              <a:ext cx="3076759" cy="0"/>
            </a:xfrm>
            <a:prstGeom prst="line">
              <a:avLst/>
            </a:prstGeom>
            <a:ln w="38100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366388" y="3655709"/>
              <a:ext cx="195212" cy="188259"/>
            </a:xfrm>
            <a:prstGeom prst="ellipse">
              <a:avLst/>
            </a:prstGeom>
            <a:solidFill>
              <a:srgbClr val="A6A6A6"/>
            </a:solidFill>
            <a:ln>
              <a:solidFill>
                <a:srgbClr val="A6A6A6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97796" y="3266555"/>
            <a:ext cx="313949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Стабильность</a:t>
            </a:r>
            <a:endParaRPr lang="ru-RU" sz="180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47732" y="1451723"/>
            <a:ext cx="3139490" cy="1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Служение государственным</a:t>
            </a:r>
          </a:p>
          <a:p>
            <a:pPr algn="ctr"/>
            <a:r>
              <a:rPr lang="ru-RU" sz="180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общественным интересам</a:t>
            </a:r>
            <a:endParaRPr lang="ru-RU" sz="180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608307" y="1059561"/>
            <a:ext cx="3765924" cy="1112281"/>
            <a:chOff x="1499556" y="707131"/>
            <a:chExt cx="3765924" cy="1112281"/>
          </a:xfrm>
        </p:grpSpPr>
        <p:sp>
          <p:nvSpPr>
            <p:cNvPr id="67" name="Овал 66"/>
            <p:cNvSpPr/>
            <p:nvPr/>
          </p:nvSpPr>
          <p:spPr>
            <a:xfrm>
              <a:off x="4221480" y="707131"/>
              <a:ext cx="1044000" cy="1044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4375400" y="84935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Freeform 5"/>
            <p:cNvSpPr>
              <a:spLocks noEditPoints="1"/>
            </p:cNvSpPr>
            <p:nvPr/>
          </p:nvSpPr>
          <p:spPr bwMode="auto">
            <a:xfrm>
              <a:off x="4574492" y="1016263"/>
              <a:ext cx="370370" cy="37037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1646872" y="1725283"/>
              <a:ext cx="3076759" cy="0"/>
            </a:xfrm>
            <a:prstGeom prst="line">
              <a:avLst/>
            </a:prstGeom>
            <a:ln w="3810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>
            <a:xfrm>
              <a:off x="1499556" y="1631153"/>
              <a:ext cx="195212" cy="188259"/>
            </a:xfrm>
            <a:prstGeom prst="ellipse">
              <a:avLst/>
            </a:prstGeom>
            <a:solidFill>
              <a:srgbClr val="BFBFBF"/>
            </a:solidFill>
            <a:ln>
              <a:solidFill>
                <a:srgbClr val="BFBFBF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136797" y="1927034"/>
            <a:ext cx="3917420" cy="2534205"/>
            <a:chOff x="4136797" y="1927034"/>
            <a:chExt cx="3917420" cy="2534205"/>
          </a:xfrm>
        </p:grpSpPr>
        <p:graphicFrame>
          <p:nvGraphicFramePr>
            <p:cNvPr id="63" name="Диаграмма 62"/>
            <p:cNvGraphicFramePr/>
            <p:nvPr>
              <p:extLst>
                <p:ext uri="{D42A27DB-BD31-4B8C-83A1-F6EECF244321}">
                  <p14:modId xmlns:p14="http://schemas.microsoft.com/office/powerpoint/2010/main" val="846336330"/>
                </p:ext>
              </p:extLst>
            </p:nvPr>
          </p:nvGraphicFramePr>
          <p:xfrm>
            <a:off x="4136797" y="1927034"/>
            <a:ext cx="3917420" cy="25342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1" name="Овал 70"/>
            <p:cNvSpPr/>
            <p:nvPr/>
          </p:nvSpPr>
          <p:spPr>
            <a:xfrm>
              <a:off x="5558019" y="2686013"/>
              <a:ext cx="1080000" cy="1080000"/>
            </a:xfrm>
            <a:prstGeom prst="ellipse">
              <a:avLst/>
            </a:prstGeom>
            <a:noFill/>
            <a:ln w="952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1" y="3851525"/>
            <a:ext cx="1062041" cy="2332327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484151" y="87942"/>
            <a:ext cx="313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ЧТО ТАКОЕ ГОССЛУЖБА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862" y="3623307"/>
            <a:ext cx="846754" cy="26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7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categoryEl"/>
        </p:bldSub>
      </p:bldGraphic>
      <p:bldP spid="2" grpId="0"/>
      <p:bldP spid="48" grpId="0"/>
      <p:bldP spid="55" grpId="0"/>
      <p:bldP spid="59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20" y="791386"/>
            <a:ext cx="2632059" cy="5587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79" y="682097"/>
            <a:ext cx="1375719" cy="573216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29797" y="728917"/>
            <a:ext cx="2788998" cy="756195"/>
            <a:chOff x="582337" y="1064363"/>
            <a:chExt cx="2788998" cy="756195"/>
          </a:xfrm>
        </p:grpSpPr>
        <p:sp>
          <p:nvSpPr>
            <p:cNvPr id="71" name="Блок-схема: знак завершения 70"/>
            <p:cNvSpPr/>
            <p:nvPr/>
          </p:nvSpPr>
          <p:spPr>
            <a:xfrm>
              <a:off x="1366430" y="1064363"/>
              <a:ext cx="2004905" cy="511755"/>
            </a:xfrm>
            <a:prstGeom prst="flowChartTerminator">
              <a:avLst/>
            </a:prstGeom>
            <a:solidFill>
              <a:srgbClr val="9DE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ru-RU" sz="1867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73" name="Блок-схема: знак завершения 72"/>
            <p:cNvSpPr/>
            <p:nvPr/>
          </p:nvSpPr>
          <p:spPr>
            <a:xfrm>
              <a:off x="582337" y="1436166"/>
              <a:ext cx="1276324" cy="384392"/>
            </a:xfrm>
            <a:prstGeom prst="flowChartTerminator">
              <a:avLst/>
            </a:prstGeom>
            <a:solidFill>
              <a:srgbClr val="9DE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ru-RU" sz="1867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 flipV="1">
            <a:off x="0" y="436880"/>
            <a:ext cx="12192000" cy="8918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0" y="6593840"/>
            <a:ext cx="12192000" cy="8918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Блок-схема: знак завершения 71"/>
          <p:cNvSpPr/>
          <p:nvPr/>
        </p:nvSpPr>
        <p:spPr>
          <a:xfrm>
            <a:off x="88330" y="197099"/>
            <a:ext cx="3422075" cy="694688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600" kern="0" dirty="0" smtClean="0">
                <a:solidFill>
                  <a:srgbClr val="0070C0"/>
                </a:solidFill>
                <a:latin typeface="Arial"/>
                <a:sym typeface="Arial"/>
              </a:rPr>
              <a:t>Кто может быть государственным служащим</a:t>
            </a:r>
            <a:endParaRPr lang="ru-RU" sz="1600" kern="0" dirty="0">
              <a:solidFill>
                <a:srgbClr val="0070C0"/>
              </a:solidFill>
              <a:latin typeface="Arial"/>
              <a:sym typeface="Arial"/>
            </a:endParaRPr>
          </a:p>
        </p:txBody>
      </p:sp>
      <p:grpSp>
        <p:nvGrpSpPr>
          <p:cNvPr id="65" name="Group 57"/>
          <p:cNvGrpSpPr/>
          <p:nvPr/>
        </p:nvGrpSpPr>
        <p:grpSpPr>
          <a:xfrm>
            <a:off x="3900304" y="3846048"/>
            <a:ext cx="882119" cy="2532407"/>
            <a:chOff x="2190581" y="2398929"/>
            <a:chExt cx="661589" cy="1899305"/>
          </a:xfrm>
        </p:grpSpPr>
        <p:sp>
          <p:nvSpPr>
            <p:cNvPr id="66" name="Freeform 5"/>
            <p:cNvSpPr>
              <a:spLocks noEditPoints="1"/>
            </p:cNvSpPr>
            <p:nvPr/>
          </p:nvSpPr>
          <p:spPr bwMode="auto">
            <a:xfrm>
              <a:off x="2190581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solidFill>
              <a:srgbClr val="EE3C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2401287" y="3333110"/>
              <a:ext cx="240176" cy="82514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44" y="301"/>
                </a:cxn>
                <a:cxn ang="0">
                  <a:pos x="88" y="26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0" y="268"/>
                </a:cxn>
                <a:cxn ang="0">
                  <a:pos x="0" y="268"/>
                </a:cxn>
              </a:cxnLst>
              <a:rect l="0" t="0" r="r" b="b"/>
              <a:pathLst>
                <a:path w="88" h="301">
                  <a:moveTo>
                    <a:pt x="0" y="268"/>
                  </a:moveTo>
                  <a:cubicBezTo>
                    <a:pt x="0" y="268"/>
                    <a:pt x="2" y="301"/>
                    <a:pt x="44" y="301"/>
                  </a:cubicBezTo>
                  <a:cubicBezTo>
                    <a:pt x="83" y="301"/>
                    <a:pt x="88" y="268"/>
                    <a:pt x="88" y="26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</a:path>
              </a:pathLst>
            </a:custGeom>
            <a:solidFill>
              <a:srgbClr val="EE3C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9" name="Group 58"/>
          <p:cNvGrpSpPr/>
          <p:nvPr/>
        </p:nvGrpSpPr>
        <p:grpSpPr>
          <a:xfrm>
            <a:off x="4899094" y="3846048"/>
            <a:ext cx="876224" cy="2532407"/>
            <a:chOff x="2945527" y="2398929"/>
            <a:chExt cx="657168" cy="1899305"/>
          </a:xfrm>
        </p:grpSpPr>
        <p:sp>
          <p:nvSpPr>
            <p:cNvPr id="70" name="Freeform 7"/>
            <p:cNvSpPr>
              <a:spLocks noEditPoints="1"/>
            </p:cNvSpPr>
            <p:nvPr/>
          </p:nvSpPr>
          <p:spPr bwMode="auto">
            <a:xfrm>
              <a:off x="2945527" y="2398929"/>
              <a:ext cx="657168" cy="189930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l="0" t="0" r="r" b="b"/>
              <a:pathLst>
                <a:path w="240" h="693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8"/>
            <p:cNvSpPr>
              <a:spLocks noEditPoints="1"/>
            </p:cNvSpPr>
            <p:nvPr/>
          </p:nvSpPr>
          <p:spPr bwMode="auto">
            <a:xfrm>
              <a:off x="3156233" y="2603741"/>
              <a:ext cx="235755" cy="1554513"/>
            </a:xfrm>
            <a:custGeom>
              <a:avLst/>
              <a:gdLst/>
              <a:ahLst/>
              <a:cxnLst>
                <a:cxn ang="0">
                  <a:pos x="0" y="534"/>
                </a:cxn>
                <a:cxn ang="0">
                  <a:pos x="43" y="567"/>
                </a:cxn>
                <a:cxn ang="0">
                  <a:pos x="86" y="53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534"/>
                </a:cxn>
                <a:cxn ang="0">
                  <a:pos x="0" y="534"/>
                </a:cxn>
                <a:cxn ang="0">
                  <a:pos x="0" y="534"/>
                </a:cxn>
              </a:cxnLst>
              <a:rect l="0" t="0" r="r" b="b"/>
              <a:pathLst>
                <a:path w="86" h="567">
                  <a:moveTo>
                    <a:pt x="0" y="534"/>
                  </a:moveTo>
                  <a:cubicBezTo>
                    <a:pt x="0" y="534"/>
                    <a:pt x="2" y="567"/>
                    <a:pt x="43" y="567"/>
                  </a:cubicBezTo>
                  <a:cubicBezTo>
                    <a:pt x="82" y="567"/>
                    <a:pt x="86" y="534"/>
                    <a:pt x="86" y="53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34"/>
                  </a:lnTo>
                  <a:close/>
                  <a:moveTo>
                    <a:pt x="0" y="534"/>
                  </a:moveTo>
                  <a:cubicBezTo>
                    <a:pt x="0" y="534"/>
                    <a:pt x="0" y="534"/>
                    <a:pt x="0" y="534"/>
                  </a:cubicBezTo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" name="Group 59"/>
          <p:cNvGrpSpPr/>
          <p:nvPr/>
        </p:nvGrpSpPr>
        <p:grpSpPr>
          <a:xfrm>
            <a:off x="5891992" y="3846048"/>
            <a:ext cx="874260" cy="2532407"/>
            <a:chOff x="3649177" y="2398929"/>
            <a:chExt cx="655695" cy="1899305"/>
          </a:xfrm>
        </p:grpSpPr>
        <p:sp>
          <p:nvSpPr>
            <p:cNvPr id="76" name="Freeform 9"/>
            <p:cNvSpPr>
              <a:spLocks noEditPoints="1"/>
            </p:cNvSpPr>
            <p:nvPr/>
          </p:nvSpPr>
          <p:spPr bwMode="auto">
            <a:xfrm>
              <a:off x="3649177" y="2398929"/>
              <a:ext cx="655695" cy="189930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l="0" t="0" r="r" b="b"/>
              <a:pathLst>
                <a:path w="240" h="693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solidFill>
              <a:srgbClr val="8238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10"/>
            <p:cNvSpPr>
              <a:spLocks noEditPoints="1"/>
            </p:cNvSpPr>
            <p:nvPr/>
          </p:nvSpPr>
          <p:spPr bwMode="auto">
            <a:xfrm>
              <a:off x="3859884" y="2932326"/>
              <a:ext cx="234282" cy="1225929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43" y="447"/>
                </a:cxn>
                <a:cxn ang="0">
                  <a:pos x="86" y="41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414"/>
                </a:cxn>
                <a:cxn ang="0">
                  <a:pos x="0" y="414"/>
                </a:cxn>
                <a:cxn ang="0">
                  <a:pos x="0" y="414"/>
                </a:cxn>
              </a:cxnLst>
              <a:rect l="0" t="0" r="r" b="b"/>
              <a:pathLst>
                <a:path w="86" h="447">
                  <a:moveTo>
                    <a:pt x="0" y="414"/>
                  </a:moveTo>
                  <a:cubicBezTo>
                    <a:pt x="0" y="414"/>
                    <a:pt x="2" y="447"/>
                    <a:pt x="43" y="447"/>
                  </a:cubicBezTo>
                  <a:cubicBezTo>
                    <a:pt x="82" y="447"/>
                    <a:pt x="86" y="414"/>
                    <a:pt x="86" y="41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14"/>
                  </a:lnTo>
                  <a:close/>
                  <a:moveTo>
                    <a:pt x="0" y="414"/>
                  </a:moveTo>
                  <a:cubicBezTo>
                    <a:pt x="0" y="414"/>
                    <a:pt x="0" y="414"/>
                    <a:pt x="0" y="414"/>
                  </a:cubicBezTo>
                </a:path>
              </a:pathLst>
            </a:custGeom>
            <a:solidFill>
              <a:srgbClr val="8238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8" name="Group 56"/>
          <p:cNvGrpSpPr/>
          <p:nvPr/>
        </p:nvGrpSpPr>
        <p:grpSpPr>
          <a:xfrm>
            <a:off x="2901513" y="3846048"/>
            <a:ext cx="882119" cy="2532407"/>
            <a:chOff x="1417536" y="2398929"/>
            <a:chExt cx="661589" cy="1899305"/>
          </a:xfrm>
        </p:grpSpPr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1417536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12"/>
            <p:cNvSpPr>
              <a:spLocks noEditPoints="1"/>
            </p:cNvSpPr>
            <p:nvPr/>
          </p:nvSpPr>
          <p:spPr bwMode="auto">
            <a:xfrm>
              <a:off x="1628243" y="3113562"/>
              <a:ext cx="240176" cy="1044691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44" y="381"/>
                </a:cxn>
                <a:cxn ang="0">
                  <a:pos x="88" y="34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348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88" h="381">
                  <a:moveTo>
                    <a:pt x="0" y="348"/>
                  </a:moveTo>
                  <a:cubicBezTo>
                    <a:pt x="0" y="348"/>
                    <a:pt x="2" y="381"/>
                    <a:pt x="44" y="381"/>
                  </a:cubicBezTo>
                  <a:cubicBezTo>
                    <a:pt x="83" y="381"/>
                    <a:pt x="88" y="348"/>
                    <a:pt x="88" y="34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48"/>
                  </a:lnTo>
                  <a:close/>
                  <a:moveTo>
                    <a:pt x="0" y="348"/>
                  </a:moveTo>
                  <a:cubicBezTo>
                    <a:pt x="0" y="348"/>
                    <a:pt x="0" y="348"/>
                    <a:pt x="0" y="348"/>
                  </a:cubicBezTo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1" name="Group 55"/>
          <p:cNvGrpSpPr/>
          <p:nvPr/>
        </p:nvGrpSpPr>
        <p:grpSpPr>
          <a:xfrm>
            <a:off x="1902722" y="3846048"/>
            <a:ext cx="882119" cy="2532407"/>
            <a:chOff x="657225" y="2398929"/>
            <a:chExt cx="661589" cy="1899305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auto">
            <a:xfrm>
              <a:off x="657225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1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1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solidFill>
              <a:srgbClr val="0063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14"/>
            <p:cNvSpPr>
              <a:spLocks noEditPoints="1"/>
            </p:cNvSpPr>
            <p:nvPr/>
          </p:nvSpPr>
          <p:spPr bwMode="auto">
            <a:xfrm>
              <a:off x="867932" y="3772205"/>
              <a:ext cx="237229" cy="3860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44" y="141"/>
                </a:cxn>
                <a:cxn ang="0">
                  <a:pos x="87" y="108"/>
                </a:cxn>
                <a:cxn ang="0">
                  <a:pos x="87" y="0"/>
                </a:cxn>
                <a:cxn ang="0">
                  <a:pos x="0" y="0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108"/>
                </a:cxn>
              </a:cxnLst>
              <a:rect l="0" t="0" r="r" b="b"/>
              <a:pathLst>
                <a:path w="87" h="141">
                  <a:moveTo>
                    <a:pt x="0" y="108"/>
                  </a:moveTo>
                  <a:cubicBezTo>
                    <a:pt x="0" y="108"/>
                    <a:pt x="2" y="141"/>
                    <a:pt x="44" y="141"/>
                  </a:cubicBezTo>
                  <a:cubicBezTo>
                    <a:pt x="83" y="141"/>
                    <a:pt x="87" y="108"/>
                    <a:pt x="87" y="10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solidFill>
              <a:srgbClr val="0063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Group 63"/>
          <p:cNvGrpSpPr/>
          <p:nvPr/>
        </p:nvGrpSpPr>
        <p:grpSpPr>
          <a:xfrm>
            <a:off x="2023438" y="3187426"/>
            <a:ext cx="537720" cy="581812"/>
            <a:chOff x="758036" y="1904963"/>
            <a:chExt cx="403290" cy="436359"/>
          </a:xfrm>
          <a:solidFill>
            <a:srgbClr val="006387"/>
          </a:solidFill>
        </p:grpSpPr>
        <p:sp>
          <p:nvSpPr>
            <p:cNvPr id="85" name="Oval 60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86" name="Oval 61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87" name="Oval 62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grpSp>
        <p:nvGrpSpPr>
          <p:cNvPr id="88" name="Group 64"/>
          <p:cNvGrpSpPr/>
          <p:nvPr/>
        </p:nvGrpSpPr>
        <p:grpSpPr>
          <a:xfrm>
            <a:off x="3024303" y="3097266"/>
            <a:ext cx="494201" cy="660888"/>
            <a:chOff x="802535" y="1904963"/>
            <a:chExt cx="370651" cy="495666"/>
          </a:xfrm>
          <a:solidFill>
            <a:srgbClr val="FFC000"/>
          </a:solidFill>
        </p:grpSpPr>
        <p:sp>
          <p:nvSpPr>
            <p:cNvPr id="89" name="Oval 65"/>
            <p:cNvSpPr/>
            <p:nvPr/>
          </p:nvSpPr>
          <p:spPr>
            <a:xfrm>
              <a:off x="935957" y="2063300"/>
              <a:ext cx="237229" cy="237229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90" name="Oval 66"/>
            <p:cNvSpPr>
              <a:spLocks noChangeAspect="1"/>
            </p:cNvSpPr>
            <p:nvPr/>
          </p:nvSpPr>
          <p:spPr>
            <a:xfrm>
              <a:off x="802535" y="2282014"/>
              <a:ext cx="118615" cy="118615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91" name="Oval 67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grpSp>
        <p:nvGrpSpPr>
          <p:cNvPr id="92" name="Group 68"/>
          <p:cNvGrpSpPr/>
          <p:nvPr/>
        </p:nvGrpSpPr>
        <p:grpSpPr>
          <a:xfrm>
            <a:off x="3963759" y="3097266"/>
            <a:ext cx="537720" cy="581812"/>
            <a:chOff x="758036" y="1904963"/>
            <a:chExt cx="403290" cy="436359"/>
          </a:xfrm>
          <a:solidFill>
            <a:srgbClr val="EE3C2E"/>
          </a:solidFill>
        </p:grpSpPr>
        <p:sp>
          <p:nvSpPr>
            <p:cNvPr id="93" name="Oval 69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94" name="Oval 70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95" name="Oval 71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grpSp>
        <p:nvGrpSpPr>
          <p:cNvPr id="96" name="Group 72"/>
          <p:cNvGrpSpPr/>
          <p:nvPr/>
        </p:nvGrpSpPr>
        <p:grpSpPr>
          <a:xfrm>
            <a:off x="5027775" y="3154763"/>
            <a:ext cx="466600" cy="614475"/>
            <a:chOff x="811376" y="1880466"/>
            <a:chExt cx="349950" cy="460856"/>
          </a:xfrm>
          <a:solidFill>
            <a:srgbClr val="92D050"/>
          </a:solidFill>
        </p:grpSpPr>
        <p:sp>
          <p:nvSpPr>
            <p:cNvPr id="97" name="Oval 73"/>
            <p:cNvSpPr/>
            <p:nvPr/>
          </p:nvSpPr>
          <p:spPr>
            <a:xfrm>
              <a:off x="811376" y="1985478"/>
              <a:ext cx="237229" cy="237229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98" name="Oval 74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99" name="Oval 75"/>
            <p:cNvSpPr>
              <a:spLocks noChangeAspect="1"/>
            </p:cNvSpPr>
            <p:nvPr/>
          </p:nvSpPr>
          <p:spPr>
            <a:xfrm>
              <a:off x="1054572" y="1880466"/>
              <a:ext cx="106754" cy="10675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grpSp>
        <p:nvGrpSpPr>
          <p:cNvPr id="100" name="Group 76"/>
          <p:cNvGrpSpPr/>
          <p:nvPr/>
        </p:nvGrpSpPr>
        <p:grpSpPr>
          <a:xfrm>
            <a:off x="6017851" y="3187426"/>
            <a:ext cx="493432" cy="581812"/>
            <a:chOff x="810732" y="1904963"/>
            <a:chExt cx="370074" cy="436359"/>
          </a:xfrm>
          <a:solidFill>
            <a:srgbClr val="8238BA"/>
          </a:solidFill>
        </p:grpSpPr>
        <p:sp>
          <p:nvSpPr>
            <p:cNvPr id="101" name="Oval 77"/>
            <p:cNvSpPr/>
            <p:nvPr/>
          </p:nvSpPr>
          <p:spPr>
            <a:xfrm>
              <a:off x="943577" y="1961925"/>
              <a:ext cx="237229" cy="237229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02" name="Oval 78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03" name="Oval 79"/>
            <p:cNvSpPr>
              <a:spLocks noChangeAspect="1"/>
            </p:cNvSpPr>
            <p:nvPr/>
          </p:nvSpPr>
          <p:spPr>
            <a:xfrm>
              <a:off x="810732" y="1904963"/>
              <a:ext cx="106754" cy="10675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grpSp>
        <p:nvGrpSpPr>
          <p:cNvPr id="104" name="Group 110"/>
          <p:cNvGrpSpPr/>
          <p:nvPr/>
        </p:nvGrpSpPr>
        <p:grpSpPr>
          <a:xfrm>
            <a:off x="1649806" y="2078439"/>
            <a:ext cx="1354473" cy="997213"/>
            <a:chOff x="477812" y="1305377"/>
            <a:chExt cx="1015855" cy="747910"/>
          </a:xfrm>
        </p:grpSpPr>
        <p:sp>
          <p:nvSpPr>
            <p:cNvPr id="105" name="TextBox 104"/>
            <p:cNvSpPr txBox="1"/>
            <p:nvPr/>
          </p:nvSpPr>
          <p:spPr>
            <a:xfrm>
              <a:off x="477812" y="1305377"/>
              <a:ext cx="1015855" cy="16932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375467"/>
              <a:r>
                <a:rPr lang="ru-RU" sz="1467" b="1" dirty="0">
                  <a:solidFill>
                    <a:srgbClr val="0C0C0C">
                      <a:lumMod val="75000"/>
                      <a:lumOff val="25000"/>
                    </a:srgbClr>
                  </a:solidFill>
                </a:rPr>
                <a:t>Гражданин </a:t>
              </a:r>
              <a:r>
                <a:rPr lang="ru-RU" sz="1467" b="1" dirty="0" smtClean="0">
                  <a:solidFill>
                    <a:srgbClr val="0C0C0C">
                      <a:lumMod val="75000"/>
                      <a:lumOff val="25000"/>
                    </a:srgbClr>
                  </a:solidFill>
                </a:rPr>
                <a:t>РФ</a:t>
              </a:r>
              <a:endParaRPr lang="en-US" sz="1467" b="1" dirty="0">
                <a:solidFill>
                  <a:srgbClr val="0C0C0C">
                    <a:lumMod val="75000"/>
                    <a:lumOff val="25000"/>
                  </a:srgbClr>
                </a:solidFill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 flipV="1">
              <a:off x="881622" y="1516737"/>
              <a:ext cx="200183" cy="536550"/>
              <a:chOff x="881622" y="1280931"/>
              <a:chExt cx="200183" cy="536550"/>
            </a:xfrm>
          </p:grpSpPr>
          <p:sp>
            <p:nvSpPr>
              <p:cNvPr id="107" name="Oval 81"/>
              <p:cNvSpPr>
                <a:spLocks noChangeAspect="1"/>
              </p:cNvSpPr>
              <p:nvPr/>
            </p:nvSpPr>
            <p:spPr>
              <a:xfrm>
                <a:off x="881622" y="1280931"/>
                <a:ext cx="200183" cy="194452"/>
              </a:xfrm>
              <a:prstGeom prst="ellipse">
                <a:avLst/>
              </a:prstGeom>
              <a:solidFill>
                <a:srgbClr val="006387">
                  <a:alpha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54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</a:endParaRPr>
              </a:p>
            </p:txBody>
          </p:sp>
          <p:cxnSp>
            <p:nvCxnSpPr>
              <p:cNvPr id="108" name="Straight Connector 84"/>
              <p:cNvCxnSpPr/>
              <p:nvPr/>
            </p:nvCxnSpPr>
            <p:spPr>
              <a:xfrm>
                <a:off x="981831" y="1475383"/>
                <a:ext cx="0" cy="342098"/>
              </a:xfrm>
              <a:prstGeom prst="line">
                <a:avLst/>
              </a:prstGeom>
              <a:noFill/>
              <a:ln w="19050" cap="flat" cmpd="sng" algn="ctr">
                <a:solidFill>
                  <a:srgbClr val="006387"/>
                </a:solidFill>
                <a:prstDash val="sysDot"/>
              </a:ln>
              <a:effectLst/>
            </p:spPr>
          </p:cxnSp>
        </p:grpSp>
      </p:grpSp>
      <p:grpSp>
        <p:nvGrpSpPr>
          <p:cNvPr id="109" name="Group 114"/>
          <p:cNvGrpSpPr/>
          <p:nvPr/>
        </p:nvGrpSpPr>
        <p:grpSpPr>
          <a:xfrm>
            <a:off x="2637200" y="1557484"/>
            <a:ext cx="1398333" cy="1441359"/>
            <a:chOff x="1218357" y="914661"/>
            <a:chExt cx="1048750" cy="1081019"/>
          </a:xfrm>
        </p:grpSpPr>
        <p:grpSp>
          <p:nvGrpSpPr>
            <p:cNvPr id="110" name="Group 106"/>
            <p:cNvGrpSpPr/>
            <p:nvPr/>
          </p:nvGrpSpPr>
          <p:grpSpPr>
            <a:xfrm flipV="1">
              <a:off x="1630646" y="1149563"/>
              <a:ext cx="200183" cy="846117"/>
              <a:chOff x="1630646" y="945882"/>
              <a:chExt cx="200183" cy="846117"/>
            </a:xfrm>
          </p:grpSpPr>
          <p:sp>
            <p:nvSpPr>
              <p:cNvPr id="112" name="Oval 86"/>
              <p:cNvSpPr>
                <a:spLocks noChangeAspect="1"/>
              </p:cNvSpPr>
              <p:nvPr/>
            </p:nvSpPr>
            <p:spPr>
              <a:xfrm>
                <a:off x="1630646" y="945882"/>
                <a:ext cx="200183" cy="194452"/>
              </a:xfrm>
              <a:prstGeom prst="ellipse">
                <a:avLst/>
              </a:prstGeom>
              <a:solidFill>
                <a:srgbClr val="FFC000">
                  <a:alpha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54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</a:endParaRPr>
              </a:p>
            </p:txBody>
          </p:sp>
          <p:cxnSp>
            <p:nvCxnSpPr>
              <p:cNvPr id="113" name="Straight Connector 88"/>
              <p:cNvCxnSpPr/>
              <p:nvPr/>
            </p:nvCxnSpPr>
            <p:spPr>
              <a:xfrm>
                <a:off x="1735384" y="1140334"/>
                <a:ext cx="0" cy="651665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ysDot"/>
              </a:ln>
              <a:effectLst/>
            </p:spPr>
          </p:cxnSp>
        </p:grpSp>
        <p:sp>
          <p:nvSpPr>
            <p:cNvPr id="111" name="TextBox 110"/>
            <p:cNvSpPr txBox="1"/>
            <p:nvPr/>
          </p:nvSpPr>
          <p:spPr>
            <a:xfrm>
              <a:off x="1218357" y="914661"/>
              <a:ext cx="1048750" cy="16932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lvl="0" algn="ctr" defTabSz="1375467"/>
              <a:r>
                <a:rPr lang="ru-RU" sz="1467" b="1" dirty="0">
                  <a:solidFill>
                    <a:srgbClr val="0C0C0C">
                      <a:lumMod val="75000"/>
                      <a:lumOff val="25000"/>
                    </a:srgbClr>
                  </a:solidFill>
                </a:rPr>
                <a:t>Дееспособный</a:t>
              </a:r>
              <a:endParaRPr kumimoji="0" lang="en-US" sz="1467" b="1" i="0" u="none" strike="noStrike" kern="0" cap="none" spc="0" normalizeH="0" baseline="0" noProof="0" dirty="0" smtClean="0">
                <a:ln>
                  <a:noFill/>
                </a:ln>
                <a:solidFill>
                  <a:srgbClr val="0C0C0C">
                    <a:lumMod val="75000"/>
                    <a:lumOff val="2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4" name="Group 112"/>
          <p:cNvGrpSpPr/>
          <p:nvPr/>
        </p:nvGrpSpPr>
        <p:grpSpPr>
          <a:xfrm>
            <a:off x="4486614" y="1217661"/>
            <a:ext cx="1662315" cy="1787379"/>
            <a:chOff x="2605417" y="659793"/>
            <a:chExt cx="1246736" cy="1340534"/>
          </a:xfrm>
        </p:grpSpPr>
        <p:grpSp>
          <p:nvGrpSpPr>
            <p:cNvPr id="115" name="Group 108"/>
            <p:cNvGrpSpPr/>
            <p:nvPr/>
          </p:nvGrpSpPr>
          <p:grpSpPr>
            <a:xfrm flipV="1">
              <a:off x="3128694" y="1154210"/>
              <a:ext cx="200183" cy="846117"/>
              <a:chOff x="3128694" y="1154210"/>
              <a:chExt cx="200183" cy="846117"/>
            </a:xfrm>
          </p:grpSpPr>
          <p:sp>
            <p:nvSpPr>
              <p:cNvPr id="117" name="Oval 91"/>
              <p:cNvSpPr>
                <a:spLocks noChangeAspect="1"/>
              </p:cNvSpPr>
              <p:nvPr/>
            </p:nvSpPr>
            <p:spPr>
              <a:xfrm>
                <a:off x="3128694" y="1154210"/>
                <a:ext cx="200183" cy="194452"/>
              </a:xfrm>
              <a:prstGeom prst="ellipse">
                <a:avLst/>
              </a:prstGeom>
              <a:solidFill>
                <a:srgbClr val="92D050">
                  <a:alpha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54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</a:endParaRPr>
              </a:p>
            </p:txBody>
          </p:sp>
          <p:cxnSp>
            <p:nvCxnSpPr>
              <p:cNvPr id="118" name="Straight Connector 93"/>
              <p:cNvCxnSpPr/>
              <p:nvPr/>
            </p:nvCxnSpPr>
            <p:spPr>
              <a:xfrm>
                <a:off x="3228785" y="1348662"/>
                <a:ext cx="0" cy="651665"/>
              </a:xfrm>
              <a:prstGeom prst="line">
                <a:avLst/>
              </a:prstGeom>
              <a:noFill/>
              <a:ln w="19050" cap="flat" cmpd="sng" algn="ctr">
                <a:solidFill>
                  <a:srgbClr val="92D050"/>
                </a:solidFill>
                <a:prstDash val="sysDot"/>
              </a:ln>
              <a:effectLst/>
            </p:spPr>
          </p:cxnSp>
        </p:grpSp>
        <p:sp>
          <p:nvSpPr>
            <p:cNvPr id="116" name="TextBox 115"/>
            <p:cNvSpPr txBox="1"/>
            <p:nvPr/>
          </p:nvSpPr>
          <p:spPr>
            <a:xfrm>
              <a:off x="2605417" y="659793"/>
              <a:ext cx="1246736" cy="33865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6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C0C0C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Владеет русским </a:t>
              </a:r>
            </a:p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6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C0C0C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языком</a:t>
              </a:r>
              <a:endParaRPr kumimoji="0" lang="en-US" sz="1467" b="1" i="0" u="none" strike="noStrike" kern="0" cap="none" spc="0" normalizeH="0" baseline="0" noProof="0" dirty="0" smtClean="0">
                <a:ln>
                  <a:noFill/>
                </a:ln>
                <a:solidFill>
                  <a:srgbClr val="0C0C0C">
                    <a:lumMod val="75000"/>
                    <a:lumOff val="2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9" name="Group 113"/>
          <p:cNvGrpSpPr/>
          <p:nvPr/>
        </p:nvGrpSpPr>
        <p:grpSpPr>
          <a:xfrm>
            <a:off x="3406451" y="1989734"/>
            <a:ext cx="1839286" cy="941103"/>
            <a:chOff x="1795297" y="1238848"/>
            <a:chExt cx="1379465" cy="705827"/>
          </a:xfrm>
        </p:grpSpPr>
        <p:sp>
          <p:nvSpPr>
            <p:cNvPr id="120" name="TextBox 119"/>
            <p:cNvSpPr txBox="1"/>
            <p:nvPr/>
          </p:nvSpPr>
          <p:spPr>
            <a:xfrm>
              <a:off x="1795297" y="1238848"/>
              <a:ext cx="1379465" cy="16932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lvl="0" algn="ctr" defTabSz="1375467"/>
              <a:r>
                <a:rPr lang="ru-RU" sz="1467" b="1" dirty="0">
                  <a:solidFill>
                    <a:srgbClr val="0C0C0C">
                      <a:lumMod val="75000"/>
                      <a:lumOff val="25000"/>
                    </a:srgbClr>
                  </a:solidFill>
                </a:rPr>
                <a:t>Совершеннолетний</a:t>
              </a:r>
              <a:endParaRPr kumimoji="0" lang="en-US" sz="1467" b="1" i="0" u="none" strike="noStrike" kern="0" cap="none" spc="0" normalizeH="0" baseline="0" noProof="0" dirty="0" smtClean="0">
                <a:ln>
                  <a:noFill/>
                </a:ln>
                <a:solidFill>
                  <a:srgbClr val="0C0C0C">
                    <a:lumMod val="75000"/>
                    <a:lumOff val="25000"/>
                  </a:srgbClr>
                </a:solidFill>
                <a:effectLst/>
                <a:uLnTx/>
                <a:uFillTx/>
              </a:endParaRPr>
            </a:p>
          </p:txBody>
        </p:sp>
        <p:grpSp>
          <p:nvGrpSpPr>
            <p:cNvPr id="121" name="Group 107"/>
            <p:cNvGrpSpPr/>
            <p:nvPr/>
          </p:nvGrpSpPr>
          <p:grpSpPr>
            <a:xfrm flipV="1">
              <a:off x="2379670" y="1408125"/>
              <a:ext cx="200183" cy="536550"/>
              <a:chOff x="2379670" y="1154210"/>
              <a:chExt cx="200183" cy="536550"/>
            </a:xfrm>
          </p:grpSpPr>
          <p:sp>
            <p:nvSpPr>
              <p:cNvPr id="122" name="Oval 96"/>
              <p:cNvSpPr>
                <a:spLocks noChangeAspect="1"/>
              </p:cNvSpPr>
              <p:nvPr/>
            </p:nvSpPr>
            <p:spPr>
              <a:xfrm>
                <a:off x="2379670" y="1154210"/>
                <a:ext cx="200183" cy="194452"/>
              </a:xfrm>
              <a:prstGeom prst="ellipse">
                <a:avLst/>
              </a:prstGeom>
              <a:solidFill>
                <a:srgbClr val="EE3C2E">
                  <a:alpha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54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</a:endParaRPr>
              </a:p>
            </p:txBody>
          </p:sp>
          <p:cxnSp>
            <p:nvCxnSpPr>
              <p:cNvPr id="123" name="Straight Connector 99"/>
              <p:cNvCxnSpPr/>
              <p:nvPr/>
            </p:nvCxnSpPr>
            <p:spPr>
              <a:xfrm>
                <a:off x="2481121" y="1348662"/>
                <a:ext cx="0" cy="342098"/>
              </a:xfrm>
              <a:prstGeom prst="line">
                <a:avLst/>
              </a:prstGeom>
              <a:noFill/>
              <a:ln w="19050" cap="flat" cmpd="sng" algn="ctr">
                <a:solidFill>
                  <a:srgbClr val="EE3C2E"/>
                </a:solidFill>
                <a:prstDash val="sysDot"/>
              </a:ln>
              <a:effectLst/>
            </p:spPr>
          </p:cxnSp>
        </p:grpSp>
      </p:grpSp>
      <p:grpSp>
        <p:nvGrpSpPr>
          <p:cNvPr id="124" name="Group 111"/>
          <p:cNvGrpSpPr/>
          <p:nvPr/>
        </p:nvGrpSpPr>
        <p:grpSpPr>
          <a:xfrm>
            <a:off x="5458508" y="1644340"/>
            <a:ext cx="2008563" cy="1450703"/>
            <a:chOff x="3334336" y="997729"/>
            <a:chExt cx="1506422" cy="1088027"/>
          </a:xfrm>
        </p:grpSpPr>
        <p:sp>
          <p:nvSpPr>
            <p:cNvPr id="125" name="TextBox 124"/>
            <p:cNvSpPr txBox="1"/>
            <p:nvPr/>
          </p:nvSpPr>
          <p:spPr>
            <a:xfrm>
              <a:off x="3334336" y="997729"/>
              <a:ext cx="1506422" cy="50797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6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C0C0C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Соответствует</a:t>
              </a:r>
            </a:p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6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C0C0C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квалификационным </a:t>
              </a:r>
            </a:p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6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C0C0C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требованиям</a:t>
              </a:r>
              <a:endParaRPr kumimoji="0" lang="en-US" sz="1467" b="1" i="0" u="none" strike="noStrike" kern="0" cap="none" spc="0" normalizeH="0" baseline="0" noProof="0" dirty="0" smtClean="0">
                <a:ln>
                  <a:noFill/>
                </a:ln>
                <a:solidFill>
                  <a:srgbClr val="0C0C0C">
                    <a:lumMod val="75000"/>
                    <a:lumOff val="25000"/>
                  </a:srgbClr>
                </a:solidFill>
                <a:effectLst/>
                <a:uLnTx/>
                <a:uFillTx/>
              </a:endParaRPr>
            </a:p>
          </p:txBody>
        </p:sp>
        <p:grpSp>
          <p:nvGrpSpPr>
            <p:cNvPr id="126" name="Group 109"/>
            <p:cNvGrpSpPr/>
            <p:nvPr/>
          </p:nvGrpSpPr>
          <p:grpSpPr>
            <a:xfrm flipV="1">
              <a:off x="3877719" y="1549206"/>
              <a:ext cx="200183" cy="536550"/>
              <a:chOff x="3877719" y="1154210"/>
              <a:chExt cx="200183" cy="536550"/>
            </a:xfrm>
          </p:grpSpPr>
          <p:sp>
            <p:nvSpPr>
              <p:cNvPr id="127" name="Oval 101"/>
              <p:cNvSpPr>
                <a:spLocks noChangeAspect="1"/>
              </p:cNvSpPr>
              <p:nvPr/>
            </p:nvSpPr>
            <p:spPr>
              <a:xfrm>
                <a:off x="3877719" y="1154210"/>
                <a:ext cx="200183" cy="194452"/>
              </a:xfrm>
              <a:prstGeom prst="ellipse">
                <a:avLst/>
              </a:prstGeom>
              <a:solidFill>
                <a:srgbClr val="8238BA">
                  <a:alpha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54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</a:endParaRPr>
              </a:p>
            </p:txBody>
          </p:sp>
          <p:cxnSp>
            <p:nvCxnSpPr>
              <p:cNvPr id="128" name="Straight Connector 104"/>
              <p:cNvCxnSpPr/>
              <p:nvPr/>
            </p:nvCxnSpPr>
            <p:spPr>
              <a:xfrm>
                <a:off x="3977810" y="1348662"/>
                <a:ext cx="0" cy="342098"/>
              </a:xfrm>
              <a:prstGeom prst="line">
                <a:avLst/>
              </a:prstGeom>
              <a:noFill/>
              <a:ln w="19050" cap="flat" cmpd="sng" algn="ctr">
                <a:solidFill>
                  <a:srgbClr val="8238BA"/>
                </a:solidFill>
                <a:prstDash val="sysDot"/>
              </a:ln>
              <a:effectLst/>
            </p:spPr>
          </p:cxnSp>
        </p:grpSp>
      </p:grpSp>
      <p:sp>
        <p:nvSpPr>
          <p:cNvPr id="129" name="TextBox 128"/>
          <p:cNvSpPr txBox="1"/>
          <p:nvPr/>
        </p:nvSpPr>
        <p:spPr>
          <a:xfrm>
            <a:off x="4683243" y="57593"/>
            <a:ext cx="313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ЧТО ТАКОЕ ГОССЛУЖБА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2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8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8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8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8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8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8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80"/>
                            </p:stCondLst>
                            <p:childTnLst>
                              <p:par>
                                <p:cTn id="5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8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8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68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4227" y="2688361"/>
            <a:ext cx="1514686" cy="336279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-1" y="1186909"/>
            <a:ext cx="6324325" cy="1163810"/>
            <a:chOff x="0" y="1490615"/>
            <a:chExt cx="6324325" cy="1163810"/>
          </a:xfrm>
        </p:grpSpPr>
        <p:sp>
          <p:nvSpPr>
            <p:cNvPr id="63" name="Rectangle 37"/>
            <p:cNvSpPr/>
            <p:nvPr/>
          </p:nvSpPr>
          <p:spPr>
            <a:xfrm rot="10800000">
              <a:off x="0" y="1751101"/>
              <a:ext cx="1333819" cy="903324"/>
            </a:xfrm>
            <a:prstGeom prst="rect">
              <a:avLst/>
            </a:prstGeom>
            <a:solidFill>
              <a:srgbClr val="FEB834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grpSp>
          <p:nvGrpSpPr>
            <p:cNvPr id="64" name="Group 99"/>
            <p:cNvGrpSpPr/>
            <p:nvPr/>
          </p:nvGrpSpPr>
          <p:grpSpPr>
            <a:xfrm>
              <a:off x="949774" y="1490615"/>
              <a:ext cx="5374551" cy="1163809"/>
              <a:chOff x="712330" y="1117961"/>
              <a:chExt cx="4030913" cy="872857"/>
            </a:xfrm>
          </p:grpSpPr>
          <p:grpSp>
            <p:nvGrpSpPr>
              <p:cNvPr id="65" name="Group 36"/>
              <p:cNvGrpSpPr/>
              <p:nvPr/>
            </p:nvGrpSpPr>
            <p:grpSpPr>
              <a:xfrm rot="10800000">
                <a:off x="712331" y="1117961"/>
                <a:ext cx="4030912" cy="677493"/>
                <a:chOff x="3074218" y="2072213"/>
                <a:chExt cx="4030912" cy="1017999"/>
              </a:xfrm>
              <a:solidFill>
                <a:srgbClr val="FEB834"/>
              </a:solidFill>
            </p:grpSpPr>
            <p:sp>
              <p:nvSpPr>
                <p:cNvPr id="67" name="Notched Right Arrow 34"/>
                <p:cNvSpPr/>
                <p:nvPr/>
              </p:nvSpPr>
              <p:spPr>
                <a:xfrm>
                  <a:off x="3074218" y="2072213"/>
                  <a:ext cx="2878772" cy="1017999"/>
                </a:xfrm>
                <a:prstGeom prst="notchedRightArrow">
                  <a:avLst>
                    <a:gd name="adj1" fmla="val 100000"/>
                    <a:gd name="adj2" fmla="val 51461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546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6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</a:endParaRPr>
                </a:p>
              </p:txBody>
            </p:sp>
            <p:sp>
              <p:nvSpPr>
                <p:cNvPr id="68" name="Rectangle 35"/>
                <p:cNvSpPr/>
                <p:nvPr/>
              </p:nvSpPr>
              <p:spPr>
                <a:xfrm>
                  <a:off x="5032856" y="2072213"/>
                  <a:ext cx="2072274" cy="101799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546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6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</a:endParaRPr>
                </a:p>
              </p:txBody>
            </p:sp>
          </p:grpSp>
          <p:sp>
            <p:nvSpPr>
              <p:cNvPr id="66" name="Right Triangle 38"/>
              <p:cNvSpPr/>
              <p:nvPr/>
            </p:nvSpPr>
            <p:spPr>
              <a:xfrm rot="10800000">
                <a:off x="712330" y="1788667"/>
                <a:ext cx="288033" cy="202151"/>
              </a:xfrm>
              <a:prstGeom prst="rtTriangle">
                <a:avLst/>
              </a:prstGeom>
              <a:solidFill>
                <a:srgbClr val="FEB834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54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</a:endParaRPr>
              </a:p>
            </p:txBody>
          </p:sp>
        </p:grpSp>
        <p:sp>
          <p:nvSpPr>
            <p:cNvPr id="87" name="Freeform 113"/>
            <p:cNvSpPr>
              <a:spLocks noEditPoints="1"/>
            </p:cNvSpPr>
            <p:nvPr/>
          </p:nvSpPr>
          <p:spPr bwMode="auto">
            <a:xfrm>
              <a:off x="1327664" y="1713185"/>
              <a:ext cx="668739" cy="462107"/>
            </a:xfrm>
            <a:custGeom>
              <a:avLst/>
              <a:gdLst/>
              <a:ahLst/>
              <a:cxnLst>
                <a:cxn ang="0">
                  <a:pos x="82" y="49"/>
                </a:cxn>
                <a:cxn ang="0">
                  <a:pos x="74" y="57"/>
                </a:cxn>
                <a:cxn ang="0">
                  <a:pos x="7" y="57"/>
                </a:cxn>
                <a:cxn ang="0">
                  <a:pos x="0" y="49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82" y="0"/>
                </a:cxn>
                <a:cxn ang="0">
                  <a:pos x="82" y="49"/>
                </a:cxn>
                <a:cxn ang="0">
                  <a:pos x="10" y="11"/>
                </a:cxn>
                <a:cxn ang="0">
                  <a:pos x="5" y="11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10" y="11"/>
                </a:cxn>
                <a:cxn ang="0">
                  <a:pos x="77" y="6"/>
                </a:cxn>
                <a:cxn ang="0">
                  <a:pos x="15" y="6"/>
                </a:cxn>
                <a:cxn ang="0">
                  <a:pos x="15" y="49"/>
                </a:cxn>
                <a:cxn ang="0">
                  <a:pos x="15" y="52"/>
                </a:cxn>
                <a:cxn ang="0">
                  <a:pos x="74" y="52"/>
                </a:cxn>
                <a:cxn ang="0">
                  <a:pos x="77" y="49"/>
                </a:cxn>
                <a:cxn ang="0">
                  <a:pos x="77" y="6"/>
                </a:cxn>
                <a:cxn ang="0">
                  <a:pos x="46" y="36"/>
                </a:cxn>
                <a:cxn ang="0">
                  <a:pos x="20" y="36"/>
                </a:cxn>
                <a:cxn ang="0">
                  <a:pos x="20" y="11"/>
                </a:cxn>
                <a:cxn ang="0">
                  <a:pos x="46" y="11"/>
                </a:cxn>
                <a:cxn ang="0">
                  <a:pos x="46" y="36"/>
                </a:cxn>
                <a:cxn ang="0">
                  <a:pos x="46" y="47"/>
                </a:cxn>
                <a:cxn ang="0">
                  <a:pos x="20" y="47"/>
                </a:cxn>
                <a:cxn ang="0">
                  <a:pos x="20" y="42"/>
                </a:cxn>
                <a:cxn ang="0">
                  <a:pos x="46" y="42"/>
                </a:cxn>
                <a:cxn ang="0">
                  <a:pos x="46" y="47"/>
                </a:cxn>
                <a:cxn ang="0">
                  <a:pos x="25" y="16"/>
                </a:cxn>
                <a:cxn ang="0">
                  <a:pos x="25" y="31"/>
                </a:cxn>
                <a:cxn ang="0">
                  <a:pos x="41" y="31"/>
                </a:cxn>
                <a:cxn ang="0">
                  <a:pos x="41" y="16"/>
                </a:cxn>
                <a:cxn ang="0">
                  <a:pos x="25" y="16"/>
                </a:cxn>
                <a:cxn ang="0">
                  <a:pos x="72" y="16"/>
                </a:cxn>
                <a:cxn ang="0">
                  <a:pos x="51" y="16"/>
                </a:cxn>
                <a:cxn ang="0">
                  <a:pos x="51" y="11"/>
                </a:cxn>
                <a:cxn ang="0">
                  <a:pos x="72" y="11"/>
                </a:cxn>
                <a:cxn ang="0">
                  <a:pos x="72" y="16"/>
                </a:cxn>
                <a:cxn ang="0">
                  <a:pos x="72" y="26"/>
                </a:cxn>
                <a:cxn ang="0">
                  <a:pos x="51" y="26"/>
                </a:cxn>
                <a:cxn ang="0">
                  <a:pos x="51" y="21"/>
                </a:cxn>
                <a:cxn ang="0">
                  <a:pos x="72" y="21"/>
                </a:cxn>
                <a:cxn ang="0">
                  <a:pos x="72" y="26"/>
                </a:cxn>
                <a:cxn ang="0">
                  <a:pos x="72" y="36"/>
                </a:cxn>
                <a:cxn ang="0">
                  <a:pos x="51" y="36"/>
                </a:cxn>
                <a:cxn ang="0">
                  <a:pos x="51" y="31"/>
                </a:cxn>
                <a:cxn ang="0">
                  <a:pos x="72" y="31"/>
                </a:cxn>
                <a:cxn ang="0">
                  <a:pos x="72" y="36"/>
                </a:cxn>
                <a:cxn ang="0">
                  <a:pos x="72" y="47"/>
                </a:cxn>
                <a:cxn ang="0">
                  <a:pos x="51" y="47"/>
                </a:cxn>
                <a:cxn ang="0">
                  <a:pos x="51" y="42"/>
                </a:cxn>
                <a:cxn ang="0">
                  <a:pos x="72" y="42"/>
                </a:cxn>
                <a:cxn ang="0">
                  <a:pos x="72" y="47"/>
                </a:cxn>
              </a:cxnLst>
              <a:rect l="0" t="0" r="r" b="b"/>
              <a:pathLst>
                <a:path w="82" h="57">
                  <a:moveTo>
                    <a:pt x="82" y="49"/>
                  </a:moveTo>
                  <a:cubicBezTo>
                    <a:pt x="82" y="54"/>
                    <a:pt x="79" y="57"/>
                    <a:pt x="74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3" y="57"/>
                    <a:pt x="0" y="54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82" y="49"/>
                  </a:lnTo>
                  <a:close/>
                  <a:moveTo>
                    <a:pt x="1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lnTo>
                    <a:pt x="10" y="11"/>
                  </a:lnTo>
                  <a:close/>
                  <a:moveTo>
                    <a:pt x="77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0"/>
                    <a:pt x="15" y="51"/>
                    <a:pt x="1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2"/>
                    <a:pt x="77" y="51"/>
                    <a:pt x="77" y="49"/>
                  </a:cubicBezTo>
                  <a:lnTo>
                    <a:pt x="77" y="6"/>
                  </a:lnTo>
                  <a:close/>
                  <a:moveTo>
                    <a:pt x="46" y="36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36"/>
                  </a:lnTo>
                  <a:close/>
                  <a:moveTo>
                    <a:pt x="46" y="47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46" y="47"/>
                  </a:lnTo>
                  <a:close/>
                  <a:moveTo>
                    <a:pt x="25" y="16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16"/>
                    <a:pt x="41" y="16"/>
                    <a:pt x="41" y="16"/>
                  </a:cubicBezTo>
                  <a:lnTo>
                    <a:pt x="25" y="16"/>
                  </a:lnTo>
                  <a:close/>
                  <a:moveTo>
                    <a:pt x="72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72" y="11"/>
                    <a:pt x="72" y="11"/>
                    <a:pt x="72" y="11"/>
                  </a:cubicBezTo>
                  <a:lnTo>
                    <a:pt x="72" y="16"/>
                  </a:lnTo>
                  <a:close/>
                  <a:moveTo>
                    <a:pt x="72" y="26"/>
                  </a:moveTo>
                  <a:cubicBezTo>
                    <a:pt x="51" y="26"/>
                    <a:pt x="51" y="26"/>
                    <a:pt x="51" y="26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72" y="21"/>
                    <a:pt x="72" y="21"/>
                    <a:pt x="72" y="21"/>
                  </a:cubicBezTo>
                  <a:lnTo>
                    <a:pt x="72" y="26"/>
                  </a:lnTo>
                  <a:close/>
                  <a:moveTo>
                    <a:pt x="72" y="36"/>
                  </a:moveTo>
                  <a:cubicBezTo>
                    <a:pt x="51" y="36"/>
                    <a:pt x="51" y="36"/>
                    <a:pt x="51" y="36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72" y="31"/>
                    <a:pt x="72" y="31"/>
                    <a:pt x="72" y="31"/>
                  </a:cubicBezTo>
                  <a:lnTo>
                    <a:pt x="72" y="36"/>
                  </a:lnTo>
                  <a:close/>
                  <a:moveTo>
                    <a:pt x="72" y="47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72" y="4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17"/>
            <p:cNvSpPr/>
            <p:nvPr/>
          </p:nvSpPr>
          <p:spPr>
            <a:xfrm>
              <a:off x="2282004" y="1617579"/>
              <a:ext cx="3451266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Возможность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совершенствовать </a:t>
              </a:r>
            </a:p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свои знания и компетенции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2447641"/>
            <a:ext cx="6324325" cy="1163809"/>
            <a:chOff x="0" y="2713230"/>
            <a:chExt cx="6324325" cy="1163809"/>
          </a:xfrm>
        </p:grpSpPr>
        <p:sp>
          <p:nvSpPr>
            <p:cNvPr id="69" name="Rectangle 41"/>
            <p:cNvSpPr/>
            <p:nvPr/>
          </p:nvSpPr>
          <p:spPr>
            <a:xfrm rot="10800000">
              <a:off x="0" y="2973715"/>
              <a:ext cx="1333819" cy="903324"/>
            </a:xfrm>
            <a:prstGeom prst="rect">
              <a:avLst/>
            </a:prstGeom>
            <a:solidFill>
              <a:srgbClr val="02859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grpSp>
          <p:nvGrpSpPr>
            <p:cNvPr id="70" name="Group 100"/>
            <p:cNvGrpSpPr/>
            <p:nvPr/>
          </p:nvGrpSpPr>
          <p:grpSpPr>
            <a:xfrm>
              <a:off x="949774" y="2713230"/>
              <a:ext cx="5374551" cy="1163809"/>
              <a:chOff x="712330" y="2034922"/>
              <a:chExt cx="4030913" cy="872857"/>
            </a:xfrm>
          </p:grpSpPr>
          <p:grpSp>
            <p:nvGrpSpPr>
              <p:cNvPr id="71" name="Group 42"/>
              <p:cNvGrpSpPr/>
              <p:nvPr/>
            </p:nvGrpSpPr>
            <p:grpSpPr>
              <a:xfrm rot="10800000">
                <a:off x="712331" y="2034922"/>
                <a:ext cx="4030912" cy="677493"/>
                <a:chOff x="3074218" y="2072213"/>
                <a:chExt cx="4030912" cy="1017999"/>
              </a:xfrm>
              <a:solidFill>
                <a:srgbClr val="028599"/>
              </a:solidFill>
            </p:grpSpPr>
            <p:sp>
              <p:nvSpPr>
                <p:cNvPr id="73" name="Notched Right Arrow 44"/>
                <p:cNvSpPr/>
                <p:nvPr/>
              </p:nvSpPr>
              <p:spPr>
                <a:xfrm>
                  <a:off x="3074218" y="2072213"/>
                  <a:ext cx="2878772" cy="1017999"/>
                </a:xfrm>
                <a:prstGeom prst="notchedRightArrow">
                  <a:avLst>
                    <a:gd name="adj1" fmla="val 100000"/>
                    <a:gd name="adj2" fmla="val 51461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546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6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</a:endParaRPr>
                </a:p>
              </p:txBody>
            </p:sp>
            <p:sp>
              <p:nvSpPr>
                <p:cNvPr id="74" name="Rectangle 45"/>
                <p:cNvSpPr/>
                <p:nvPr/>
              </p:nvSpPr>
              <p:spPr>
                <a:xfrm>
                  <a:off x="5032856" y="2072213"/>
                  <a:ext cx="2072274" cy="101799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546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6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</a:endParaRPr>
                </a:p>
              </p:txBody>
            </p:sp>
          </p:grpSp>
          <p:sp>
            <p:nvSpPr>
              <p:cNvPr id="72" name="Right Triangle 43"/>
              <p:cNvSpPr/>
              <p:nvPr/>
            </p:nvSpPr>
            <p:spPr>
              <a:xfrm rot="10800000">
                <a:off x="712330" y="2705628"/>
                <a:ext cx="288033" cy="202151"/>
              </a:xfrm>
              <a:prstGeom prst="rtTriangle">
                <a:avLst/>
              </a:prstGeom>
              <a:solidFill>
                <a:srgbClr val="028599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54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</a:endParaRPr>
              </a:p>
            </p:txBody>
          </p:sp>
        </p:grpSp>
        <p:sp>
          <p:nvSpPr>
            <p:cNvPr id="89" name="Freeform 204"/>
            <p:cNvSpPr>
              <a:spLocks noEditPoints="1"/>
            </p:cNvSpPr>
            <p:nvPr/>
          </p:nvSpPr>
          <p:spPr bwMode="auto">
            <a:xfrm>
              <a:off x="1340047" y="2891533"/>
              <a:ext cx="681049" cy="452827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4"/>
            <p:cNvSpPr/>
            <p:nvPr/>
          </p:nvSpPr>
          <p:spPr>
            <a:xfrm>
              <a:off x="2282003" y="2791164"/>
              <a:ext cx="2818079" cy="73866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Гарантированная помощь </a:t>
              </a:r>
            </a:p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на первых этапах работы</a:t>
              </a:r>
            </a:p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(наставничество)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-1" y="3872417"/>
            <a:ext cx="6324325" cy="1163809"/>
            <a:chOff x="0" y="3935845"/>
            <a:chExt cx="6324325" cy="1163809"/>
          </a:xfrm>
        </p:grpSpPr>
        <p:sp>
          <p:nvSpPr>
            <p:cNvPr id="75" name="Rectangle 47"/>
            <p:cNvSpPr/>
            <p:nvPr/>
          </p:nvSpPr>
          <p:spPr>
            <a:xfrm rot="10800000">
              <a:off x="0" y="4196330"/>
              <a:ext cx="1333819" cy="903324"/>
            </a:xfrm>
            <a:prstGeom prst="rect">
              <a:avLst/>
            </a:prstGeom>
            <a:solidFill>
              <a:srgbClr val="01B59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grpSp>
          <p:nvGrpSpPr>
            <p:cNvPr id="76" name="Group 101"/>
            <p:cNvGrpSpPr/>
            <p:nvPr/>
          </p:nvGrpSpPr>
          <p:grpSpPr>
            <a:xfrm>
              <a:off x="949774" y="3935845"/>
              <a:ext cx="5374551" cy="1163809"/>
              <a:chOff x="712330" y="2951883"/>
              <a:chExt cx="4030913" cy="872857"/>
            </a:xfrm>
          </p:grpSpPr>
          <p:grpSp>
            <p:nvGrpSpPr>
              <p:cNvPr id="77" name="Group 48"/>
              <p:cNvGrpSpPr/>
              <p:nvPr/>
            </p:nvGrpSpPr>
            <p:grpSpPr>
              <a:xfrm rot="10800000">
                <a:off x="712331" y="2951883"/>
                <a:ext cx="4030912" cy="677493"/>
                <a:chOff x="3074218" y="2072213"/>
                <a:chExt cx="4030912" cy="1017999"/>
              </a:xfrm>
              <a:solidFill>
                <a:srgbClr val="01B59C"/>
              </a:solidFill>
            </p:grpSpPr>
            <p:sp>
              <p:nvSpPr>
                <p:cNvPr id="79" name="Notched Right Arrow 50"/>
                <p:cNvSpPr/>
                <p:nvPr/>
              </p:nvSpPr>
              <p:spPr>
                <a:xfrm>
                  <a:off x="3074218" y="2072213"/>
                  <a:ext cx="2878772" cy="1017999"/>
                </a:xfrm>
                <a:prstGeom prst="notchedRightArrow">
                  <a:avLst>
                    <a:gd name="adj1" fmla="val 100000"/>
                    <a:gd name="adj2" fmla="val 51461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546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6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</a:endParaRPr>
                </a:p>
              </p:txBody>
            </p:sp>
            <p:sp>
              <p:nvSpPr>
                <p:cNvPr id="80" name="Rectangle 51"/>
                <p:cNvSpPr/>
                <p:nvPr/>
              </p:nvSpPr>
              <p:spPr>
                <a:xfrm>
                  <a:off x="5032856" y="2072213"/>
                  <a:ext cx="2072274" cy="101799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546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6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</a:endParaRPr>
                </a:p>
              </p:txBody>
            </p:sp>
          </p:grpSp>
          <p:sp>
            <p:nvSpPr>
              <p:cNvPr id="78" name="Right Triangle 49"/>
              <p:cNvSpPr/>
              <p:nvPr/>
            </p:nvSpPr>
            <p:spPr>
              <a:xfrm rot="10800000">
                <a:off x="712330" y="3622589"/>
                <a:ext cx="288033" cy="202151"/>
              </a:xfrm>
              <a:prstGeom prst="rtTriangle">
                <a:avLst/>
              </a:prstGeom>
              <a:solidFill>
                <a:srgbClr val="01B59C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54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</a:endParaRPr>
              </a:p>
            </p:txBody>
          </p:sp>
        </p:grpSp>
        <p:sp>
          <p:nvSpPr>
            <p:cNvPr id="88" name="Freeform 120"/>
            <p:cNvSpPr>
              <a:spLocks noEditPoints="1"/>
            </p:cNvSpPr>
            <p:nvPr/>
          </p:nvSpPr>
          <p:spPr bwMode="auto">
            <a:xfrm>
              <a:off x="1379603" y="4105014"/>
              <a:ext cx="590532" cy="506169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9" y="58"/>
                </a:cxn>
                <a:cxn ang="0">
                  <a:pos x="0" y="49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11" y="9"/>
                </a:cxn>
                <a:cxn ang="0">
                  <a:pos x="11" y="58"/>
                </a:cxn>
                <a:cxn ang="0">
                  <a:pos x="54" y="58"/>
                </a:cxn>
                <a:cxn ang="0">
                  <a:pos x="15" y="58"/>
                </a:cxn>
                <a:cxn ang="0">
                  <a:pos x="15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54" y="9"/>
                </a:cxn>
                <a:cxn ang="0">
                  <a:pos x="54" y="58"/>
                </a:cxn>
                <a:cxn ang="0">
                  <a:pos x="44" y="9"/>
                </a:cxn>
                <a:cxn ang="0">
                  <a:pos x="44" y="4"/>
                </a:cxn>
                <a:cxn ang="0">
                  <a:pos x="25" y="4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68" y="49"/>
                </a:cxn>
                <a:cxn ang="0">
                  <a:pos x="60" y="58"/>
                </a:cxn>
                <a:cxn ang="0">
                  <a:pos x="58" y="58"/>
                </a:cxn>
                <a:cxn ang="0">
                  <a:pos x="58" y="9"/>
                </a:cxn>
                <a:cxn ang="0">
                  <a:pos x="60" y="9"/>
                </a:cxn>
                <a:cxn ang="0">
                  <a:pos x="68" y="18"/>
                </a:cxn>
                <a:cxn ang="0">
                  <a:pos x="68" y="49"/>
                </a:cxn>
              </a:cxnLst>
              <a:rect l="0" t="0" r="r" b="b"/>
              <a:pathLst>
                <a:path w="68" h="58">
                  <a:moveTo>
                    <a:pt x="11" y="58"/>
                  </a:moveTo>
                  <a:cubicBezTo>
                    <a:pt x="9" y="58"/>
                    <a:pt x="9" y="58"/>
                    <a:pt x="9" y="58"/>
                  </a:cubicBezTo>
                  <a:cubicBezTo>
                    <a:pt x="4" y="58"/>
                    <a:pt x="0" y="54"/>
                    <a:pt x="0" y="4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1" y="58"/>
                  </a:lnTo>
                  <a:close/>
                  <a:moveTo>
                    <a:pt x="5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4" y="9"/>
                    <a:pt x="54" y="9"/>
                    <a:pt x="54" y="9"/>
                  </a:cubicBezTo>
                  <a:lnTo>
                    <a:pt x="54" y="58"/>
                  </a:lnTo>
                  <a:close/>
                  <a:moveTo>
                    <a:pt x="44" y="9"/>
                  </a:moveTo>
                  <a:cubicBezTo>
                    <a:pt x="44" y="4"/>
                    <a:pt x="44" y="4"/>
                    <a:pt x="4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68" y="49"/>
                  </a:moveTo>
                  <a:cubicBezTo>
                    <a:pt x="68" y="54"/>
                    <a:pt x="65" y="58"/>
                    <a:pt x="60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5" y="9"/>
                    <a:pt x="68" y="13"/>
                    <a:pt x="68" y="18"/>
                  </a:cubicBezTo>
                  <a:lnTo>
                    <a:pt x="68" y="4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7"/>
            <p:cNvSpPr/>
            <p:nvPr/>
          </p:nvSpPr>
          <p:spPr>
            <a:xfrm>
              <a:off x="2282004" y="4242494"/>
              <a:ext cx="3391954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Дополнительные дни к отпуску 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19" name="Прямая соединительная линия 118"/>
          <p:cNvCxnSpPr/>
          <p:nvPr/>
        </p:nvCxnSpPr>
        <p:spPr>
          <a:xfrm flipV="1">
            <a:off x="0" y="6498697"/>
            <a:ext cx="12192000" cy="73909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2331289" y="451129"/>
            <a:ext cx="9909997" cy="3539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0" y="5158460"/>
            <a:ext cx="6324325" cy="1163809"/>
            <a:chOff x="0" y="5158460"/>
            <a:chExt cx="6324325" cy="1163809"/>
          </a:xfrm>
        </p:grpSpPr>
        <p:sp>
          <p:nvSpPr>
            <p:cNvPr id="81" name="Rectangle 53"/>
            <p:cNvSpPr/>
            <p:nvPr/>
          </p:nvSpPr>
          <p:spPr>
            <a:xfrm rot="10800000">
              <a:off x="0" y="5418945"/>
              <a:ext cx="1333819" cy="903324"/>
            </a:xfrm>
            <a:prstGeom prst="rect">
              <a:avLst/>
            </a:prstGeom>
            <a:solidFill>
              <a:srgbClr val="3BC7E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grpSp>
          <p:nvGrpSpPr>
            <p:cNvPr id="82" name="Group 102"/>
            <p:cNvGrpSpPr/>
            <p:nvPr/>
          </p:nvGrpSpPr>
          <p:grpSpPr>
            <a:xfrm>
              <a:off x="949774" y="5158460"/>
              <a:ext cx="5374551" cy="1163809"/>
              <a:chOff x="712330" y="3868844"/>
              <a:chExt cx="4030913" cy="872857"/>
            </a:xfrm>
          </p:grpSpPr>
          <p:grpSp>
            <p:nvGrpSpPr>
              <p:cNvPr id="83" name="Group 54"/>
              <p:cNvGrpSpPr/>
              <p:nvPr/>
            </p:nvGrpSpPr>
            <p:grpSpPr>
              <a:xfrm rot="10800000">
                <a:off x="712331" y="3868844"/>
                <a:ext cx="4030912" cy="677493"/>
                <a:chOff x="3074218" y="2072213"/>
                <a:chExt cx="4030912" cy="1017999"/>
              </a:xfrm>
              <a:solidFill>
                <a:srgbClr val="3BC7E2"/>
              </a:solidFill>
            </p:grpSpPr>
            <p:sp>
              <p:nvSpPr>
                <p:cNvPr id="85" name="Notched Right Arrow 56"/>
                <p:cNvSpPr/>
                <p:nvPr/>
              </p:nvSpPr>
              <p:spPr>
                <a:xfrm>
                  <a:off x="3074218" y="2072213"/>
                  <a:ext cx="2878772" cy="1017999"/>
                </a:xfrm>
                <a:prstGeom prst="notchedRightArrow">
                  <a:avLst>
                    <a:gd name="adj1" fmla="val 100000"/>
                    <a:gd name="adj2" fmla="val 51461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546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6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</a:endParaRPr>
                </a:p>
              </p:txBody>
            </p:sp>
            <p:sp>
              <p:nvSpPr>
                <p:cNvPr id="86" name="Rectangle 57"/>
                <p:cNvSpPr/>
                <p:nvPr/>
              </p:nvSpPr>
              <p:spPr>
                <a:xfrm>
                  <a:off x="5032856" y="2072213"/>
                  <a:ext cx="2072274" cy="101799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546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6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</a:endParaRPr>
                </a:p>
              </p:txBody>
            </p:sp>
          </p:grpSp>
          <p:sp>
            <p:nvSpPr>
              <p:cNvPr id="84" name="Right Triangle 55"/>
              <p:cNvSpPr/>
              <p:nvPr/>
            </p:nvSpPr>
            <p:spPr>
              <a:xfrm rot="10800000">
                <a:off x="712330" y="4539550"/>
                <a:ext cx="288033" cy="202151"/>
              </a:xfrm>
              <a:prstGeom prst="rtTriangle">
                <a:avLst/>
              </a:prstGeom>
              <a:solidFill>
                <a:srgbClr val="3BC7E2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54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</a:endParaRPr>
              </a:p>
            </p:txBody>
          </p:sp>
        </p:grpSp>
        <p:sp>
          <p:nvSpPr>
            <p:cNvPr id="102" name="Rectangle 70"/>
            <p:cNvSpPr/>
            <p:nvPr/>
          </p:nvSpPr>
          <p:spPr>
            <a:xfrm>
              <a:off x="2265760" y="5334756"/>
              <a:ext cx="3055324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Забота о твоём здоровье </a:t>
              </a:r>
            </a:p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- ежегодная диспансеризация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74"/>
            <p:cNvSpPr>
              <a:spLocks noEditPoints="1"/>
            </p:cNvSpPr>
            <p:nvPr/>
          </p:nvSpPr>
          <p:spPr bwMode="auto">
            <a:xfrm>
              <a:off x="1335884" y="5302827"/>
              <a:ext cx="634251" cy="565685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4" name="Блок-схема: знак завершения 43"/>
          <p:cNvSpPr/>
          <p:nvPr/>
        </p:nvSpPr>
        <p:spPr>
          <a:xfrm>
            <a:off x="0" y="103785"/>
            <a:ext cx="3422075" cy="694688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70" kern="0" dirty="0" smtClean="0">
                <a:solidFill>
                  <a:srgbClr val="0070C0"/>
                </a:solidFill>
                <a:latin typeface="Arial"/>
                <a:sym typeface="Arial"/>
              </a:rPr>
              <a:t>Гарантии*</a:t>
            </a:r>
            <a:endParaRPr lang="ru-RU" sz="1870" kern="0" dirty="0">
              <a:solidFill>
                <a:srgbClr val="0070C0"/>
              </a:solidFill>
              <a:latin typeface="Arial"/>
              <a:sym typeface="Arial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8916819" y="798473"/>
            <a:ext cx="3172409" cy="3413636"/>
            <a:chOff x="9091371" y="3759200"/>
            <a:chExt cx="2694058" cy="2577373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9091371" y="3759200"/>
              <a:ext cx="2694058" cy="2577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801" dirty="0" smtClean="0">
                <a:solidFill>
                  <a:srgbClr val="0A0A0A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ru-RU" sz="1801" dirty="0" smtClean="0">
                  <a:solidFill>
                    <a:srgbClr val="0A0A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* ст. 52 Федерального закона</a:t>
              </a:r>
            </a:p>
            <a:p>
              <a:pPr algn="ctr"/>
              <a:r>
                <a:rPr lang="ru-RU" sz="1801" dirty="0" smtClean="0">
                  <a:solidFill>
                    <a:srgbClr val="0A0A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«О государственной гражданской службе Российской Федерации»</a:t>
              </a:r>
              <a:endParaRPr lang="ru-RU" sz="180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9" name="Блок-схема: знак завершения 58"/>
            <p:cNvSpPr/>
            <p:nvPr/>
          </p:nvSpPr>
          <p:spPr>
            <a:xfrm>
              <a:off x="9157368" y="3759200"/>
              <a:ext cx="2545107" cy="471975"/>
            </a:xfrm>
            <a:prstGeom prst="flowChartTermina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ru-RU" sz="1867" b="1" kern="0" dirty="0">
                  <a:solidFill>
                    <a:schemeClr val="bg2">
                      <a:lumMod val="50000"/>
                    </a:schemeClr>
                  </a:solidFill>
                  <a:latin typeface="Arial"/>
                  <a:sym typeface="Arial"/>
                </a:rPr>
                <a:t>Где </a:t>
              </a:r>
              <a:r>
                <a:rPr lang="ru-RU" sz="1867" b="1" kern="0" dirty="0" smtClean="0">
                  <a:solidFill>
                    <a:schemeClr val="bg2">
                      <a:lumMod val="50000"/>
                    </a:schemeClr>
                  </a:solidFill>
                  <a:latin typeface="Arial"/>
                  <a:sym typeface="Arial"/>
                </a:rPr>
                <a:t>найти ?</a:t>
              </a:r>
              <a:endParaRPr lang="ru-RU" sz="1867" b="1" kern="0" dirty="0">
                <a:solidFill>
                  <a:schemeClr val="bg2">
                    <a:lumMod val="50000"/>
                  </a:schemeClr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58" y="2689463"/>
            <a:ext cx="1076475" cy="337232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683243" y="57593"/>
            <a:ext cx="313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ЧТО ТАКОЕ ГОССЛУЖБА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84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6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6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6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6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60"/>
                            </p:stCondLst>
                            <p:childTnLst>
                              <p:par>
                                <p:cTn id="3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6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6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Прямая соединительная линия 118"/>
          <p:cNvCxnSpPr/>
          <p:nvPr/>
        </p:nvCxnSpPr>
        <p:spPr>
          <a:xfrm flipV="1">
            <a:off x="0" y="6442779"/>
            <a:ext cx="12192000" cy="73909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0" y="436880"/>
            <a:ext cx="12192000" cy="8918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38"/>
          <p:cNvGrpSpPr/>
          <p:nvPr/>
        </p:nvGrpSpPr>
        <p:grpSpPr>
          <a:xfrm>
            <a:off x="252725" y="1831441"/>
            <a:ext cx="4821405" cy="1016661"/>
            <a:chOff x="644107" y="1330751"/>
            <a:chExt cx="3874553" cy="816221"/>
          </a:xfrm>
        </p:grpSpPr>
        <p:sp>
          <p:nvSpPr>
            <p:cNvPr id="166" name="Rounded Rectangle 37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rgbClr val="FEBC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67" name="Rounded Rectangle 32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rgbClr val="FED07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68" name="Isosceles Triangle 36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rgbClr val="FED07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1622738" y="2058152"/>
            <a:ext cx="2977150" cy="5746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Медицинские</a:t>
            </a:r>
            <a:r>
              <a:rPr kumimoji="0" lang="ru-RU" sz="1867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ограничения</a:t>
            </a:r>
            <a:endParaRPr kumimoji="0" lang="en-US" sz="1867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173" name="Group 47"/>
          <p:cNvGrpSpPr/>
          <p:nvPr/>
        </p:nvGrpSpPr>
        <p:grpSpPr>
          <a:xfrm>
            <a:off x="252725" y="3240667"/>
            <a:ext cx="4821405" cy="1016661"/>
            <a:chOff x="644107" y="1330751"/>
            <a:chExt cx="3874553" cy="816221"/>
          </a:xfrm>
        </p:grpSpPr>
        <p:sp>
          <p:nvSpPr>
            <p:cNvPr id="174" name="Rounded Rectangle 48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rgbClr val="FF113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75" name="Rounded Rectangle 49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rgbClr val="FF3F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76" name="Isosceles Triangle 50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rgbClr val="FF3F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1538847" y="3291129"/>
            <a:ext cx="3219510" cy="86196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Не снятая или непогашенная</a:t>
            </a:r>
          </a:p>
          <a:p>
            <a:pPr marL="0" marR="0" lvl="0" indent="0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судимость</a:t>
            </a:r>
            <a:endParaRPr kumimoji="0" lang="en-US" sz="1867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180" name="Group 55"/>
          <p:cNvGrpSpPr/>
          <p:nvPr/>
        </p:nvGrpSpPr>
        <p:grpSpPr>
          <a:xfrm>
            <a:off x="252725" y="4660422"/>
            <a:ext cx="4821405" cy="1016661"/>
            <a:chOff x="644107" y="1330751"/>
            <a:chExt cx="3874553" cy="816221"/>
          </a:xfrm>
        </p:grpSpPr>
        <p:sp>
          <p:nvSpPr>
            <p:cNvPr id="181" name="Rounded Rectangle 59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rgbClr val="02ECC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82" name="Rounded Rectangle 63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rgbClr val="07FDD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83" name="Isosceles Triangle 68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rgbClr val="07FDD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1401179" y="4856490"/>
            <a:ext cx="3028092" cy="5746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67" b="1" kern="0" dirty="0" smtClean="0">
                <a:solidFill>
                  <a:schemeClr val="bg1"/>
                </a:solidFill>
              </a:rPr>
              <a:t>Наличие гражданства другого государства</a:t>
            </a:r>
            <a:r>
              <a:rPr kumimoji="0" lang="ru-RU" sz="1867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sz="1867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87" name="Group 73"/>
          <p:cNvGrpSpPr/>
          <p:nvPr/>
        </p:nvGrpSpPr>
        <p:grpSpPr>
          <a:xfrm flipH="1">
            <a:off x="7020559" y="1831441"/>
            <a:ext cx="5022985" cy="1016661"/>
            <a:chOff x="644107" y="1330751"/>
            <a:chExt cx="3874553" cy="816221"/>
          </a:xfrm>
        </p:grpSpPr>
        <p:sp>
          <p:nvSpPr>
            <p:cNvPr id="188" name="Rounded Rectangle 74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rgbClr val="01B59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89" name="Rounded Rectangle 75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rgbClr val="01B59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90" name="Isosceles Triangle 76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rgbClr val="01B59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192" name="TextBox 191"/>
          <p:cNvSpPr txBox="1"/>
          <p:nvPr/>
        </p:nvSpPr>
        <p:spPr>
          <a:xfrm flipH="1">
            <a:off x="7337831" y="1861938"/>
            <a:ext cx="3611886" cy="86196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Заниматься </a:t>
            </a:r>
          </a:p>
          <a:p>
            <a:pPr marL="0" marR="0" lvl="0" indent="0" algn="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предпринимательской</a:t>
            </a:r>
          </a:p>
          <a:p>
            <a:pPr marL="0" marR="0" lvl="0" indent="0" algn="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деятельностью</a:t>
            </a:r>
            <a:endParaRPr kumimoji="0" lang="en-US" sz="1867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194" name="Group 81"/>
          <p:cNvGrpSpPr/>
          <p:nvPr/>
        </p:nvGrpSpPr>
        <p:grpSpPr>
          <a:xfrm flipH="1">
            <a:off x="7020559" y="3240667"/>
            <a:ext cx="5022985" cy="1016661"/>
            <a:chOff x="644107" y="1330751"/>
            <a:chExt cx="3874553" cy="816221"/>
          </a:xfrm>
        </p:grpSpPr>
        <p:sp>
          <p:nvSpPr>
            <p:cNvPr id="195" name="Rounded Rectangle 82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rgbClr val="7F70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96" name="Rounded Rectangle 83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rgbClr val="96877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97" name="Isosceles Triangle 84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rgbClr val="96877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 flipH="1">
            <a:off x="7698999" y="3465834"/>
            <a:ext cx="3332296" cy="5746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Приобретать ценные бумаги</a:t>
            </a:r>
            <a:endParaRPr kumimoji="0" lang="en-US" sz="1867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201" name="Group 89"/>
          <p:cNvGrpSpPr/>
          <p:nvPr/>
        </p:nvGrpSpPr>
        <p:grpSpPr>
          <a:xfrm flipH="1">
            <a:off x="7020559" y="4660422"/>
            <a:ext cx="5022985" cy="1016661"/>
            <a:chOff x="644107" y="1330751"/>
            <a:chExt cx="3874553" cy="816221"/>
          </a:xfrm>
        </p:grpSpPr>
        <p:sp>
          <p:nvSpPr>
            <p:cNvPr id="202" name="Rounded Rectangle 90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rgbClr val="03A6C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203" name="Rounded Rectangle 91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rgbClr val="02B1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204" name="Isosceles Triangle 92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rgbClr val="02B1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206" name="TextBox 205"/>
          <p:cNvSpPr txBox="1"/>
          <p:nvPr/>
        </p:nvSpPr>
        <p:spPr>
          <a:xfrm flipH="1">
            <a:off x="7142030" y="4703375"/>
            <a:ext cx="4109058" cy="114928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1375467">
              <a:defRPr/>
            </a:pPr>
            <a:r>
              <a:rPr kumimoji="0" lang="ru-RU" sz="1867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Заниматься деятельностью, оплачиваемой иностранными государствами и организациями</a:t>
            </a:r>
            <a:endParaRPr lang="ru-RU" sz="1867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0" marR="0" lvl="0" indent="0" algn="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208" name="Group 64"/>
          <p:cNvGrpSpPr/>
          <p:nvPr/>
        </p:nvGrpSpPr>
        <p:grpSpPr>
          <a:xfrm>
            <a:off x="252725" y="3380842"/>
            <a:ext cx="720542" cy="700584"/>
            <a:chOff x="735191" y="2518747"/>
            <a:chExt cx="579038" cy="562460"/>
          </a:xfrm>
        </p:grpSpPr>
        <p:sp>
          <p:nvSpPr>
            <p:cNvPr id="209" name="Oval 54"/>
            <p:cNvSpPr>
              <a:spLocks noChangeAspect="1"/>
            </p:cNvSpPr>
            <p:nvPr/>
          </p:nvSpPr>
          <p:spPr>
            <a:xfrm>
              <a:off x="735191" y="2518747"/>
              <a:ext cx="579038" cy="56246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1" i="0" u="none" strike="noStrike" kern="0" cap="none" spc="0" normalizeH="0" baseline="0" noProof="0" dirty="0" smtClean="0">
                <a:ln>
                  <a:noFill/>
                </a:ln>
                <a:solidFill>
                  <a:srgbClr val="FF3F5F"/>
                </a:solidFill>
                <a:effectLst/>
                <a:uLnTx/>
                <a:uFillTx/>
                <a:latin typeface="FontAwesome" pitchFamily="2" charset="0"/>
                <a:ea typeface="+mn-ea"/>
              </a:endParaRPr>
            </a:p>
          </p:txBody>
        </p:sp>
        <p:sp>
          <p:nvSpPr>
            <p:cNvPr id="210" name="Freeform 52"/>
            <p:cNvSpPr>
              <a:spLocks noEditPoints="1"/>
            </p:cNvSpPr>
            <p:nvPr/>
          </p:nvSpPr>
          <p:spPr bwMode="auto">
            <a:xfrm>
              <a:off x="899027" y="2664760"/>
              <a:ext cx="251367" cy="27043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3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4" name="Group 73"/>
          <p:cNvGrpSpPr/>
          <p:nvPr/>
        </p:nvGrpSpPr>
        <p:grpSpPr>
          <a:xfrm>
            <a:off x="11273341" y="3363267"/>
            <a:ext cx="750667" cy="700584"/>
            <a:chOff x="7840715" y="2518747"/>
            <a:chExt cx="579038" cy="562460"/>
          </a:xfrm>
        </p:grpSpPr>
        <p:sp>
          <p:nvSpPr>
            <p:cNvPr id="215" name="Oval 88"/>
            <p:cNvSpPr>
              <a:spLocks noChangeAspect="1"/>
            </p:cNvSpPr>
            <p:nvPr/>
          </p:nvSpPr>
          <p:spPr>
            <a:xfrm flipH="1">
              <a:off x="7840715" y="2518747"/>
              <a:ext cx="579038" cy="56246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1" i="0" u="none" strike="noStrike" kern="0" cap="none" spc="0" normalizeH="0" baseline="0" noProof="0" dirty="0" smtClean="0">
                <a:ln>
                  <a:noFill/>
                </a:ln>
                <a:solidFill>
                  <a:srgbClr val="73655D"/>
                </a:solidFill>
                <a:effectLst/>
                <a:uLnTx/>
                <a:uFillTx/>
                <a:latin typeface="FontAwesome" pitchFamily="2" charset="0"/>
                <a:ea typeface="+mn-ea"/>
              </a:endParaRPr>
            </a:p>
          </p:txBody>
        </p:sp>
        <p:sp>
          <p:nvSpPr>
            <p:cNvPr id="216" name="Freeform 5"/>
            <p:cNvSpPr>
              <a:spLocks noEditPoints="1"/>
            </p:cNvSpPr>
            <p:nvPr/>
          </p:nvSpPr>
          <p:spPr bwMode="auto">
            <a:xfrm>
              <a:off x="7990534" y="2660277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7365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7" name="Group 81"/>
          <p:cNvGrpSpPr/>
          <p:nvPr/>
        </p:nvGrpSpPr>
        <p:grpSpPr>
          <a:xfrm>
            <a:off x="252081" y="1993509"/>
            <a:ext cx="720542" cy="700584"/>
            <a:chOff x="735191" y="1461827"/>
            <a:chExt cx="579038" cy="562460"/>
          </a:xfrm>
        </p:grpSpPr>
        <p:sp>
          <p:nvSpPr>
            <p:cNvPr id="218" name="Oval 24"/>
            <p:cNvSpPr>
              <a:spLocks noChangeAspect="1"/>
            </p:cNvSpPr>
            <p:nvPr/>
          </p:nvSpPr>
          <p:spPr>
            <a:xfrm>
              <a:off x="735191" y="1461827"/>
              <a:ext cx="579038" cy="56246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1" i="0" u="none" strike="noStrike" kern="0" cap="none" spc="0" normalizeH="0" baseline="0" noProof="0" dirty="0" smtClean="0">
                <a:ln>
                  <a:noFill/>
                </a:ln>
                <a:solidFill>
                  <a:srgbClr val="FEB834"/>
                </a:solidFill>
                <a:effectLst/>
                <a:uLnTx/>
                <a:uFillTx/>
                <a:latin typeface="FontAwesome" pitchFamily="2" charset="0"/>
                <a:ea typeface="+mn-ea"/>
              </a:endParaRPr>
            </a:p>
          </p:txBody>
        </p:sp>
        <p:sp>
          <p:nvSpPr>
            <p:cNvPr id="219" name="Freeform 245"/>
            <p:cNvSpPr>
              <a:spLocks/>
            </p:cNvSpPr>
            <p:nvPr/>
          </p:nvSpPr>
          <p:spPr bwMode="auto">
            <a:xfrm>
              <a:off x="908029" y="1626376"/>
              <a:ext cx="233363" cy="23336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rgbClr val="FEB8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0" name="Group 89"/>
          <p:cNvGrpSpPr/>
          <p:nvPr/>
        </p:nvGrpSpPr>
        <p:grpSpPr>
          <a:xfrm>
            <a:off x="11271982" y="4832496"/>
            <a:ext cx="750667" cy="700584"/>
            <a:chOff x="7840715" y="3583563"/>
            <a:chExt cx="579038" cy="562460"/>
          </a:xfrm>
        </p:grpSpPr>
        <p:sp>
          <p:nvSpPr>
            <p:cNvPr id="221" name="Oval 96"/>
            <p:cNvSpPr>
              <a:spLocks noChangeAspect="1"/>
            </p:cNvSpPr>
            <p:nvPr/>
          </p:nvSpPr>
          <p:spPr>
            <a:xfrm flipH="1">
              <a:off x="7840715" y="3583563"/>
              <a:ext cx="579038" cy="56246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3" b="1" i="0" u="none" strike="noStrike" kern="0" cap="none" spc="0" normalizeH="0" baseline="0" noProof="0" dirty="0" smtClean="0">
                <a:ln>
                  <a:noFill/>
                </a:ln>
                <a:solidFill>
                  <a:srgbClr val="3BC7E2"/>
                </a:solidFill>
                <a:effectLst/>
                <a:uLnTx/>
                <a:uFillTx/>
                <a:latin typeface="FontAwesome" pitchFamily="2" charset="0"/>
                <a:ea typeface="+mn-ea"/>
              </a:endParaRPr>
            </a:p>
          </p:txBody>
        </p:sp>
        <p:sp>
          <p:nvSpPr>
            <p:cNvPr id="222" name="Freeform 66"/>
            <p:cNvSpPr>
              <a:spLocks noEditPoints="1"/>
            </p:cNvSpPr>
            <p:nvPr/>
          </p:nvSpPr>
          <p:spPr bwMode="auto">
            <a:xfrm>
              <a:off x="8004822" y="3748112"/>
              <a:ext cx="250825" cy="233363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rgbClr val="3BC7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3" name="Group 97"/>
          <p:cNvGrpSpPr/>
          <p:nvPr/>
        </p:nvGrpSpPr>
        <p:grpSpPr>
          <a:xfrm>
            <a:off x="11271982" y="1974838"/>
            <a:ext cx="750667" cy="700584"/>
            <a:chOff x="7840715" y="1461827"/>
            <a:chExt cx="579038" cy="562460"/>
          </a:xfrm>
        </p:grpSpPr>
        <p:sp>
          <p:nvSpPr>
            <p:cNvPr id="224" name="Oval 80"/>
            <p:cNvSpPr>
              <a:spLocks noChangeAspect="1"/>
            </p:cNvSpPr>
            <p:nvPr/>
          </p:nvSpPr>
          <p:spPr>
            <a:xfrm flipH="1">
              <a:off x="7840715" y="1461827"/>
              <a:ext cx="579038" cy="56246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1" i="0" u="none" strike="noStrike" kern="0" cap="none" spc="0" normalizeH="0" baseline="0" noProof="0" dirty="0" smtClean="0">
                <a:ln>
                  <a:noFill/>
                </a:ln>
                <a:solidFill>
                  <a:srgbClr val="01B59C"/>
                </a:solidFill>
                <a:effectLst/>
                <a:uLnTx/>
                <a:uFillTx/>
                <a:latin typeface="FontAwesome" pitchFamily="2" charset="0"/>
                <a:ea typeface="+mn-ea"/>
              </a:endParaRPr>
            </a:p>
          </p:txBody>
        </p:sp>
        <p:sp>
          <p:nvSpPr>
            <p:cNvPr id="225" name="Freeform 15"/>
            <p:cNvSpPr>
              <a:spLocks noEditPoints="1"/>
            </p:cNvSpPr>
            <p:nvPr/>
          </p:nvSpPr>
          <p:spPr bwMode="auto">
            <a:xfrm>
              <a:off x="7996884" y="1643045"/>
              <a:ext cx="266700" cy="200025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rgbClr val="01B5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3754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07" y="1685296"/>
            <a:ext cx="1555571" cy="386605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683243" y="57593"/>
            <a:ext cx="313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ЧТО ТАКОЕ ГОССЛУЖБА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Блок-схема: знак завершения 55"/>
          <p:cNvSpPr/>
          <p:nvPr/>
        </p:nvSpPr>
        <p:spPr>
          <a:xfrm>
            <a:off x="866524" y="602318"/>
            <a:ext cx="3422075" cy="694688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70" kern="0" dirty="0" smtClean="0">
                <a:solidFill>
                  <a:srgbClr val="0070C0"/>
                </a:solidFill>
                <a:latin typeface="Arial"/>
                <a:sym typeface="Arial"/>
              </a:rPr>
              <a:t>ПРОВЕРЬ</a:t>
            </a:r>
            <a:endParaRPr lang="ru-RU" sz="1870" kern="0" dirty="0">
              <a:solidFill>
                <a:srgbClr val="0070C0"/>
              </a:solidFill>
              <a:latin typeface="Arial"/>
              <a:sym typeface="Arial"/>
            </a:endParaRPr>
          </a:p>
        </p:txBody>
      </p:sp>
      <p:sp>
        <p:nvSpPr>
          <p:cNvPr id="59" name="Блок-схема: знак завершения 58"/>
          <p:cNvSpPr/>
          <p:nvPr/>
        </p:nvSpPr>
        <p:spPr>
          <a:xfrm>
            <a:off x="7917324" y="655262"/>
            <a:ext cx="3422075" cy="694688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70" kern="0" dirty="0" smtClean="0">
                <a:solidFill>
                  <a:srgbClr val="0070C0"/>
                </a:solidFill>
                <a:latin typeface="Arial"/>
                <a:sym typeface="Arial"/>
              </a:rPr>
              <a:t>БУДЬ ГОТОВ ОТКАЗАТЬСЯ</a:t>
            </a:r>
            <a:endParaRPr lang="ru-RU" sz="1870" kern="0" dirty="0">
              <a:solidFill>
                <a:srgbClr val="0070C0"/>
              </a:solidFill>
              <a:latin typeface="Arial"/>
              <a:sym typeface="Arial"/>
            </a:endParaRPr>
          </a:p>
        </p:txBody>
      </p:sp>
      <p:sp>
        <p:nvSpPr>
          <p:cNvPr id="58" name="Freeform 5"/>
          <p:cNvSpPr>
            <a:spLocks noEditPoints="1"/>
          </p:cNvSpPr>
          <p:nvPr/>
        </p:nvSpPr>
        <p:spPr bwMode="auto">
          <a:xfrm>
            <a:off x="271924" y="4823735"/>
            <a:ext cx="622633" cy="62263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1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0"/>
                            </p:stCondLst>
                            <p:childTnLst>
                              <p:par>
                                <p:cTn id="2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2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20"/>
                            </p:stCondLst>
                            <p:childTnLst>
                              <p:par>
                                <p:cTn id="3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2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20"/>
                            </p:stCondLst>
                            <p:childTnLst>
                              <p:par>
                                <p:cTn id="43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80"/>
                            </p:stCondLst>
                            <p:childTnLst>
                              <p:par>
                                <p:cTn id="4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8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80"/>
                            </p:stCondLst>
                            <p:childTnLst>
                              <p:par>
                                <p:cTn id="5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8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480"/>
                            </p:stCondLst>
                            <p:childTnLst>
                              <p:par>
                                <p:cTn id="7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98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Прямая соединительная линия 110"/>
          <p:cNvCxnSpPr/>
          <p:nvPr/>
        </p:nvCxnSpPr>
        <p:spPr>
          <a:xfrm flipV="1">
            <a:off x="0" y="6528848"/>
            <a:ext cx="12192000" cy="73909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Блок-схема: сохраненные данные 109"/>
          <p:cNvSpPr/>
          <p:nvPr/>
        </p:nvSpPr>
        <p:spPr>
          <a:xfrm flipH="1">
            <a:off x="6618105" y="4800902"/>
            <a:ext cx="2947712" cy="1191022"/>
          </a:xfrm>
          <a:prstGeom prst="flowChartOnlineStorage">
            <a:avLst/>
          </a:prstGeom>
          <a:solidFill>
            <a:srgbClr val="E7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Блок-схема: сохраненные данные 108"/>
          <p:cNvSpPr/>
          <p:nvPr/>
        </p:nvSpPr>
        <p:spPr>
          <a:xfrm flipH="1">
            <a:off x="6728344" y="3053765"/>
            <a:ext cx="2837472" cy="1191022"/>
          </a:xfrm>
          <a:prstGeom prst="flowChartOnlineStorage">
            <a:avLst/>
          </a:prstGeom>
          <a:solidFill>
            <a:srgbClr val="E7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сохраненные данные 107"/>
          <p:cNvSpPr/>
          <p:nvPr/>
        </p:nvSpPr>
        <p:spPr>
          <a:xfrm flipH="1">
            <a:off x="6747977" y="1690914"/>
            <a:ext cx="2492861" cy="1191022"/>
          </a:xfrm>
          <a:prstGeom prst="flowChartOnlineStorage">
            <a:avLst/>
          </a:prstGeom>
          <a:solidFill>
            <a:srgbClr val="E7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Блок-схема: сохраненные данные 106"/>
          <p:cNvSpPr/>
          <p:nvPr/>
        </p:nvSpPr>
        <p:spPr>
          <a:xfrm>
            <a:off x="2740810" y="4034981"/>
            <a:ext cx="2086743" cy="1191022"/>
          </a:xfrm>
          <a:prstGeom prst="flowChartOnlineStorage">
            <a:avLst/>
          </a:prstGeom>
          <a:solidFill>
            <a:srgbClr val="E7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Блок-схема: сохраненные данные 105"/>
          <p:cNvSpPr/>
          <p:nvPr/>
        </p:nvSpPr>
        <p:spPr>
          <a:xfrm>
            <a:off x="2547933" y="2654918"/>
            <a:ext cx="2086743" cy="1191022"/>
          </a:xfrm>
          <a:prstGeom prst="flowChartOnlineStorage">
            <a:avLst/>
          </a:prstGeom>
          <a:solidFill>
            <a:srgbClr val="E7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сохраненные данные 28"/>
          <p:cNvSpPr/>
          <p:nvPr/>
        </p:nvSpPr>
        <p:spPr>
          <a:xfrm>
            <a:off x="3037840" y="1188720"/>
            <a:ext cx="2086743" cy="1191022"/>
          </a:xfrm>
          <a:prstGeom prst="flowChartOnlineStorage">
            <a:avLst/>
          </a:prstGeom>
          <a:solidFill>
            <a:srgbClr val="E7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35347" y="436880"/>
            <a:ext cx="3272893" cy="6270913"/>
          </a:xfrm>
          <a:prstGeom prst="ellipse">
            <a:avLst/>
          </a:prstGeom>
          <a:solidFill>
            <a:srgbClr val="E7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61445" y="6387534"/>
            <a:ext cx="1180617" cy="350132"/>
          </a:xfrm>
          <a:prstGeom prst="ellipse">
            <a:avLst/>
          </a:prstGeom>
          <a:solidFill>
            <a:srgbClr val="91A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5860819" y="6186629"/>
            <a:ext cx="511200" cy="396000"/>
          </a:xfrm>
          <a:prstGeom prst="triangle">
            <a:avLst>
              <a:gd name="adj" fmla="val 10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0" y="436880"/>
            <a:ext cx="12192000" cy="8918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Блок-схема: знак завершения 71"/>
          <p:cNvSpPr/>
          <p:nvPr/>
        </p:nvSpPr>
        <p:spPr>
          <a:xfrm>
            <a:off x="190476" y="182029"/>
            <a:ext cx="3422075" cy="694688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2600" kern="0" dirty="0" smtClean="0">
                <a:solidFill>
                  <a:srgbClr val="0070C0"/>
                </a:solidFill>
                <a:latin typeface="Arial"/>
                <a:sym typeface="Arial"/>
              </a:rPr>
              <a:t>Бонусы</a:t>
            </a:r>
            <a:endParaRPr lang="ru-RU" sz="2600" kern="0" dirty="0">
              <a:solidFill>
                <a:srgbClr val="0070C0"/>
              </a:solidFill>
              <a:latin typeface="Arial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4726" y="974215"/>
            <a:ext cx="324000" cy="711200"/>
          </a:xfrm>
          <a:prstGeom prst="rect">
            <a:avLst/>
          </a:prstGeom>
          <a:solidFill>
            <a:srgbClr val="BFD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139526" y="974215"/>
            <a:ext cx="324000" cy="711200"/>
          </a:xfrm>
          <a:prstGeom prst="rect">
            <a:avLst/>
          </a:prstGeom>
          <a:solidFill>
            <a:srgbClr val="77B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88726" y="974215"/>
            <a:ext cx="550800" cy="711200"/>
          </a:xfrm>
          <a:prstGeom prst="rect">
            <a:avLst/>
          </a:prstGeom>
          <a:solidFill>
            <a:srgbClr val="A3C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5264726" y="1685415"/>
            <a:ext cx="324000" cy="71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139526" y="1685415"/>
            <a:ext cx="324000" cy="711200"/>
          </a:xfrm>
          <a:prstGeom prst="rect">
            <a:avLst/>
          </a:prstGeom>
          <a:solidFill>
            <a:srgbClr val="A1A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588726" y="1685415"/>
            <a:ext cx="550800" cy="711200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264726" y="2339589"/>
            <a:ext cx="324000" cy="71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139526" y="2339589"/>
            <a:ext cx="324000" cy="711200"/>
          </a:xfrm>
          <a:prstGeom prst="rect">
            <a:avLst/>
          </a:prstGeom>
          <a:solidFill>
            <a:srgbClr val="70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588726" y="2339589"/>
            <a:ext cx="550800" cy="711200"/>
          </a:xfrm>
          <a:prstGeom prst="rect">
            <a:avLst/>
          </a:prstGeom>
          <a:solidFill>
            <a:srgbClr val="8CA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5264726" y="3037994"/>
            <a:ext cx="324000" cy="711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139526" y="3037994"/>
            <a:ext cx="324000" cy="711200"/>
          </a:xfrm>
          <a:prstGeom prst="rect">
            <a:avLst/>
          </a:prstGeom>
          <a:solidFill>
            <a:srgbClr val="F49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588726" y="3037994"/>
            <a:ext cx="550800" cy="711200"/>
          </a:xfrm>
          <a:prstGeom prst="rect">
            <a:avLst/>
          </a:prstGeom>
          <a:solidFill>
            <a:srgbClr val="F7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264726" y="3749194"/>
            <a:ext cx="324000" cy="711200"/>
          </a:xfrm>
          <a:prstGeom prst="rect">
            <a:avLst/>
          </a:prstGeom>
          <a:solidFill>
            <a:srgbClr val="F9D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139526" y="3749194"/>
            <a:ext cx="324000" cy="711200"/>
          </a:xfrm>
          <a:prstGeom prst="rect">
            <a:avLst/>
          </a:prstGeom>
          <a:solidFill>
            <a:srgbClr val="F2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5588726" y="3749194"/>
            <a:ext cx="550800" cy="711200"/>
          </a:xfrm>
          <a:prstGeom prst="rect">
            <a:avLst/>
          </a:prstGeom>
          <a:solidFill>
            <a:srgbClr val="F5B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264726" y="4460394"/>
            <a:ext cx="324000" cy="711200"/>
          </a:xfrm>
          <a:prstGeom prst="rect">
            <a:avLst/>
          </a:prstGeom>
          <a:solidFill>
            <a:srgbClr val="FBF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6139526" y="4460394"/>
            <a:ext cx="324000" cy="711200"/>
          </a:xfrm>
          <a:prstGeom prst="rect">
            <a:avLst/>
          </a:prstGeom>
          <a:solidFill>
            <a:srgbClr val="F7F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5588726" y="4460394"/>
            <a:ext cx="550800" cy="711200"/>
          </a:xfrm>
          <a:prstGeom prst="rect">
            <a:avLst/>
          </a:prstGeom>
          <a:solidFill>
            <a:srgbClr val="F9F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264726" y="5124480"/>
            <a:ext cx="324000" cy="711200"/>
          </a:xfrm>
          <a:prstGeom prst="rect">
            <a:avLst/>
          </a:prstGeom>
          <a:solidFill>
            <a:srgbClr val="CAE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6139526" y="5124480"/>
            <a:ext cx="324000" cy="711200"/>
          </a:xfrm>
          <a:prstGeom prst="rect">
            <a:avLst/>
          </a:prstGeom>
          <a:solidFill>
            <a:srgbClr val="A7D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588726" y="5124480"/>
            <a:ext cx="550800" cy="711200"/>
          </a:xfrm>
          <a:prstGeom prst="rect">
            <a:avLst/>
          </a:prstGeom>
          <a:solidFill>
            <a:srgbClr val="B8E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64726" y="661102"/>
            <a:ext cx="1198800" cy="313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6045201" y="5835679"/>
            <a:ext cx="411764" cy="351761"/>
          </a:xfrm>
          <a:prstGeom prst="parallelogram">
            <a:avLst/>
          </a:prstGeom>
          <a:solidFill>
            <a:srgbClr val="F2C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араллелограмм 87"/>
          <p:cNvSpPr/>
          <p:nvPr/>
        </p:nvSpPr>
        <p:spPr>
          <a:xfrm flipH="1">
            <a:off x="5261445" y="5835679"/>
            <a:ext cx="459756" cy="351761"/>
          </a:xfrm>
          <a:prstGeom prst="parallelogram">
            <a:avLst/>
          </a:prstGeom>
          <a:solidFill>
            <a:srgbClr val="F8E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Равнобедренный треугольник 88"/>
          <p:cNvSpPr/>
          <p:nvPr/>
        </p:nvSpPr>
        <p:spPr>
          <a:xfrm rot="10800000" flipH="1">
            <a:off x="5348004" y="6186220"/>
            <a:ext cx="511200" cy="396000"/>
          </a:xfrm>
          <a:prstGeom prst="triangle">
            <a:avLst>
              <a:gd name="adj" fmla="val 10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flipV="1">
            <a:off x="5663184" y="6185811"/>
            <a:ext cx="395877" cy="396004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10800000">
            <a:off x="5582164" y="5835679"/>
            <a:ext cx="554081" cy="351760"/>
          </a:xfrm>
          <a:prstGeom prst="trapezoid">
            <a:avLst/>
          </a:prstGeom>
          <a:solidFill>
            <a:srgbClr val="F5D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642168" y="2286425"/>
            <a:ext cx="1176237" cy="278819"/>
            <a:chOff x="7097178" y="2560320"/>
            <a:chExt cx="1176237" cy="27881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7097178" y="2731139"/>
              <a:ext cx="108000" cy="108000"/>
              <a:chOff x="1295818" y="2958877"/>
              <a:chExt cx="108000" cy="108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1331818" y="2994877"/>
                <a:ext cx="36000" cy="36000"/>
              </a:xfrm>
              <a:prstGeom prst="ellipse">
                <a:avLst/>
              </a:prstGeom>
              <a:noFill/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295818" y="2958877"/>
                <a:ext cx="108000" cy="108000"/>
              </a:xfrm>
              <a:prstGeom prst="ellipse">
                <a:avLst/>
              </a:prstGeom>
              <a:noFill/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" name="Прямая соединительная линия 5"/>
            <p:cNvCxnSpPr>
              <a:stCxn id="34" idx="7"/>
            </p:cNvCxnSpPr>
            <p:nvPr/>
          </p:nvCxnSpPr>
          <p:spPr>
            <a:xfrm flipV="1">
              <a:off x="7189362" y="2560320"/>
              <a:ext cx="181718" cy="18663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7371080" y="2560320"/>
              <a:ext cx="90233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545011" y="182029"/>
            <a:ext cx="584775" cy="55857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Профессиональное развитие</a:t>
            </a:r>
            <a:endParaRPr lang="ru-RU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639978" y="3659305"/>
            <a:ext cx="1176237" cy="278819"/>
            <a:chOff x="7097178" y="2560320"/>
            <a:chExt cx="1176237" cy="278819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7097178" y="2731139"/>
              <a:ext cx="108000" cy="108000"/>
              <a:chOff x="1295818" y="2958877"/>
              <a:chExt cx="108000" cy="108000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1331818" y="2994877"/>
                <a:ext cx="36000" cy="36000"/>
              </a:xfrm>
              <a:prstGeom prst="ellipse">
                <a:avLst/>
              </a:prstGeom>
              <a:noFill/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1295818" y="2958877"/>
                <a:ext cx="108000" cy="108000"/>
              </a:xfrm>
              <a:prstGeom prst="ellipse">
                <a:avLst/>
              </a:prstGeom>
              <a:noFill/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3" name="Прямая соединительная линия 42"/>
            <p:cNvCxnSpPr>
              <a:stCxn id="46" idx="7"/>
            </p:cNvCxnSpPr>
            <p:nvPr/>
          </p:nvCxnSpPr>
          <p:spPr>
            <a:xfrm flipV="1">
              <a:off x="7189362" y="2560320"/>
              <a:ext cx="181718" cy="18663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7371080" y="2560320"/>
              <a:ext cx="90233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6714241" y="5171594"/>
            <a:ext cx="1176237" cy="278819"/>
            <a:chOff x="7097178" y="2560320"/>
            <a:chExt cx="1176237" cy="278819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7097178" y="2731139"/>
              <a:ext cx="108000" cy="108000"/>
              <a:chOff x="1295818" y="2958877"/>
              <a:chExt cx="108000" cy="108000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1331818" y="2994877"/>
                <a:ext cx="36000" cy="36000"/>
              </a:xfrm>
              <a:prstGeom prst="ellipse">
                <a:avLst/>
              </a:prstGeom>
              <a:noFill/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1295818" y="2958877"/>
                <a:ext cx="108000" cy="108000"/>
              </a:xfrm>
              <a:prstGeom prst="ellipse">
                <a:avLst/>
              </a:prstGeom>
              <a:noFill/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9" name="Прямая соединительная линия 48"/>
            <p:cNvCxnSpPr>
              <a:stCxn id="52" idx="7"/>
            </p:cNvCxnSpPr>
            <p:nvPr/>
          </p:nvCxnSpPr>
          <p:spPr>
            <a:xfrm flipV="1">
              <a:off x="7189362" y="2560320"/>
              <a:ext cx="181718" cy="18663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7371080" y="2560320"/>
              <a:ext cx="90233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 flipH="1">
            <a:off x="3775786" y="1773732"/>
            <a:ext cx="1176237" cy="278819"/>
            <a:chOff x="7097178" y="2560320"/>
            <a:chExt cx="1176237" cy="278819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7097178" y="2731139"/>
              <a:ext cx="108000" cy="108000"/>
              <a:chOff x="1295818" y="2958877"/>
              <a:chExt cx="108000" cy="108000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1331818" y="2994877"/>
                <a:ext cx="36000" cy="36000"/>
              </a:xfrm>
              <a:prstGeom prst="ellipse">
                <a:avLst/>
              </a:prstGeom>
              <a:noFill/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1295818" y="2958877"/>
                <a:ext cx="108000" cy="108000"/>
              </a:xfrm>
              <a:prstGeom prst="ellipse">
                <a:avLst/>
              </a:prstGeom>
              <a:noFill/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5" name="Прямая соединительная линия 54"/>
            <p:cNvCxnSpPr>
              <a:stCxn id="58" idx="7"/>
            </p:cNvCxnSpPr>
            <p:nvPr/>
          </p:nvCxnSpPr>
          <p:spPr>
            <a:xfrm flipV="1">
              <a:off x="7189362" y="2560320"/>
              <a:ext cx="181718" cy="18663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7371080" y="2560320"/>
              <a:ext cx="90233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 flipH="1">
            <a:off x="3948346" y="3235851"/>
            <a:ext cx="1176237" cy="278819"/>
            <a:chOff x="7097178" y="2560320"/>
            <a:chExt cx="1176237" cy="278819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7097178" y="2731139"/>
              <a:ext cx="108000" cy="108000"/>
              <a:chOff x="1295818" y="2958877"/>
              <a:chExt cx="108000" cy="108000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1331818" y="2994877"/>
                <a:ext cx="36000" cy="36000"/>
              </a:xfrm>
              <a:prstGeom prst="ellipse">
                <a:avLst/>
              </a:prstGeom>
              <a:noFill/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1295818" y="2958877"/>
                <a:ext cx="108000" cy="108000"/>
              </a:xfrm>
              <a:prstGeom prst="ellipse">
                <a:avLst/>
              </a:prstGeom>
              <a:noFill/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1" name="Прямая соединительная линия 60"/>
            <p:cNvCxnSpPr>
              <a:stCxn id="64" idx="7"/>
            </p:cNvCxnSpPr>
            <p:nvPr/>
          </p:nvCxnSpPr>
          <p:spPr>
            <a:xfrm flipV="1">
              <a:off x="7189362" y="2560320"/>
              <a:ext cx="181718" cy="18663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7371080" y="2560320"/>
              <a:ext cx="90233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70"/>
          <p:cNvGrpSpPr/>
          <p:nvPr/>
        </p:nvGrpSpPr>
        <p:grpSpPr>
          <a:xfrm flipH="1">
            <a:off x="3731019" y="4537175"/>
            <a:ext cx="1176237" cy="278819"/>
            <a:chOff x="7097178" y="2560320"/>
            <a:chExt cx="1176237" cy="278819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7097178" y="2731139"/>
              <a:ext cx="108000" cy="108000"/>
              <a:chOff x="1295818" y="2958877"/>
              <a:chExt cx="108000" cy="108000"/>
            </a:xfrm>
          </p:grpSpPr>
          <p:sp>
            <p:nvSpPr>
              <p:cNvPr id="92" name="Овал 91"/>
              <p:cNvSpPr/>
              <p:nvPr/>
            </p:nvSpPr>
            <p:spPr>
              <a:xfrm>
                <a:off x="1331818" y="2994877"/>
                <a:ext cx="36000" cy="36000"/>
              </a:xfrm>
              <a:prstGeom prst="ellipse">
                <a:avLst/>
              </a:prstGeom>
              <a:noFill/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1295818" y="2958877"/>
                <a:ext cx="108000" cy="108000"/>
              </a:xfrm>
              <a:prstGeom prst="ellipse">
                <a:avLst/>
              </a:prstGeom>
              <a:noFill/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0" name="Прямая соединительная линия 89"/>
            <p:cNvCxnSpPr>
              <a:stCxn id="93" idx="7"/>
            </p:cNvCxnSpPr>
            <p:nvPr/>
          </p:nvCxnSpPr>
          <p:spPr>
            <a:xfrm flipV="1">
              <a:off x="7189362" y="2560320"/>
              <a:ext cx="181718" cy="18663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7371080" y="2560320"/>
              <a:ext cx="90233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162924" y="1467776"/>
            <a:ext cx="162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</a:p>
          <a:p>
            <a:pPr algn="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квалификации</a:t>
            </a:r>
            <a:endParaRPr lang="ru-RU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842352" y="1995074"/>
            <a:ext cx="2098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 переподготовка</a:t>
            </a:r>
            <a:endParaRPr lang="ru-RU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157153" y="2930422"/>
            <a:ext cx="162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 мероприятия</a:t>
            </a:r>
            <a:endParaRPr lang="ru-RU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96107" y="3356022"/>
            <a:ext cx="162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опытом</a:t>
            </a:r>
            <a:endParaRPr lang="ru-RU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7840" y="4244787"/>
            <a:ext cx="174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Адаптационные мероприятия</a:t>
            </a:r>
            <a:endParaRPr lang="ru-RU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83400" y="4880821"/>
            <a:ext cx="2901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Самообразование (собственный портал по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профразвитию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3316224" y="1773732"/>
            <a:ext cx="4595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3383280" y="3235851"/>
            <a:ext cx="57752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endCxn id="97" idx="1"/>
          </p:cNvCxnSpPr>
          <p:nvPr/>
        </p:nvCxnSpPr>
        <p:spPr>
          <a:xfrm flipH="1">
            <a:off x="3037840" y="4537174"/>
            <a:ext cx="693179" cy="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94" idx="3"/>
          </p:cNvCxnSpPr>
          <p:nvPr/>
        </p:nvCxnSpPr>
        <p:spPr>
          <a:xfrm flipH="1" flipV="1">
            <a:off x="7816215" y="2286425"/>
            <a:ext cx="1124585" cy="103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7816215" y="3659305"/>
            <a:ext cx="65722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7874556" y="5171594"/>
            <a:ext cx="93416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4" y="1218125"/>
            <a:ext cx="1600423" cy="32675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97" y="2959912"/>
            <a:ext cx="1581371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6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3.7037E-6 L 4.375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4" grpId="0"/>
      <p:bldP spid="95" grpId="0"/>
      <p:bldP spid="96" grpId="0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136" y="2336661"/>
            <a:ext cx="990738" cy="3343742"/>
          </a:xfrm>
          <a:prstGeom prst="rect">
            <a:avLst/>
          </a:prstGeom>
        </p:spPr>
      </p:pic>
      <p:sp>
        <p:nvSpPr>
          <p:cNvPr id="13" name="Блок-схема: знак завершения 12"/>
          <p:cNvSpPr/>
          <p:nvPr/>
        </p:nvSpPr>
        <p:spPr>
          <a:xfrm>
            <a:off x="9941518" y="822960"/>
            <a:ext cx="1458001" cy="305895"/>
          </a:xfrm>
          <a:prstGeom prst="flowChartTerminator">
            <a:avLst/>
          </a:prstGeom>
          <a:solidFill>
            <a:srgbClr val="9DE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0" y="6528848"/>
            <a:ext cx="12192000" cy="73909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547104" y="493736"/>
            <a:ext cx="6336000" cy="1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знак завершения 10"/>
          <p:cNvSpPr/>
          <p:nvPr/>
        </p:nvSpPr>
        <p:spPr>
          <a:xfrm>
            <a:off x="8326839" y="656625"/>
            <a:ext cx="1936279" cy="371135"/>
          </a:xfrm>
          <a:prstGeom prst="flowChartTerminator">
            <a:avLst/>
          </a:prstGeom>
          <a:solidFill>
            <a:srgbClr val="9DE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600" kern="0" dirty="0" smtClean="0">
                <a:solidFill>
                  <a:srgbClr val="FFFFFF"/>
                </a:solidFill>
                <a:latin typeface="Arial"/>
                <a:sym typeface="Arial"/>
              </a:rPr>
              <a:t>Должности </a:t>
            </a:r>
            <a:endParaRPr lang="ru-RU" sz="16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7869215" y="241835"/>
            <a:ext cx="3304940" cy="503802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70C0"/>
                </a:solidFill>
                <a:latin typeface="Arial"/>
                <a:sym typeface="Arial"/>
              </a:rPr>
              <a:t>Классные чины</a:t>
            </a:r>
            <a:endParaRPr lang="ru-RU" sz="1867" kern="0" dirty="0">
              <a:solidFill>
                <a:srgbClr val="0070C0"/>
              </a:solidFill>
              <a:latin typeface="Arial"/>
              <a:sym typeface="Arial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1531227" y="10"/>
            <a:ext cx="10078" cy="493726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152790" y="5658852"/>
            <a:ext cx="0" cy="54460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183764" y="5658852"/>
            <a:ext cx="820029" cy="4306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065881" y="5495561"/>
            <a:ext cx="0" cy="544608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073768" y="5459057"/>
            <a:ext cx="820800" cy="6394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76429" y="5573139"/>
            <a:ext cx="840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anose="020F0502020204030204" pitchFamily="34" charset="0"/>
              </a:rPr>
              <a:t>2 класс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978972" y="5298906"/>
            <a:ext cx="0" cy="544608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978972" y="5292512"/>
            <a:ext cx="820800" cy="6394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6871" y="5379605"/>
            <a:ext cx="813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anose="020F0502020204030204" pitchFamily="34" charset="0"/>
              </a:rPr>
              <a:t>1 класс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3764" y="5718159"/>
            <a:ext cx="82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anose="020F0502020204030204" pitchFamily="34" charset="0"/>
              </a:rPr>
              <a:t>3 класс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4525910" y="5641747"/>
            <a:ext cx="0" cy="54460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556883" y="5641747"/>
            <a:ext cx="1008000" cy="4306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667112" y="5409341"/>
            <a:ext cx="0" cy="57600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667112" y="5390878"/>
            <a:ext cx="1008000" cy="6394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69772" y="5504960"/>
            <a:ext cx="100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anose="020F0502020204030204" pitchFamily="34" charset="0"/>
              </a:rPr>
              <a:t>старшая группа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6758848" y="5245585"/>
            <a:ext cx="0" cy="544608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758848" y="5239191"/>
            <a:ext cx="1008000" cy="6394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26747" y="5326284"/>
            <a:ext cx="104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anose="020F0502020204030204" pitchFamily="34" charset="0"/>
              </a:rPr>
              <a:t>ведущая группа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56884" y="5701054"/>
            <a:ext cx="108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</a:rPr>
              <a:t>м</a:t>
            </a:r>
            <a:r>
              <a:rPr lang="ru-RU" sz="1600" b="1" dirty="0" smtClean="0">
                <a:latin typeface="Calibri" panose="020F0502020204030204" pitchFamily="34" charset="0"/>
              </a:rPr>
              <a:t>ладшая группа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7869214" y="5085707"/>
            <a:ext cx="0" cy="544608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869214" y="5079313"/>
            <a:ext cx="1008000" cy="6394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37113" y="5166406"/>
            <a:ext cx="872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anose="020F0502020204030204" pitchFamily="34" charset="0"/>
              </a:rPr>
              <a:t>главная группа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8945112" y="4873259"/>
            <a:ext cx="0" cy="544608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8945112" y="4866865"/>
            <a:ext cx="1008000" cy="6394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013011" y="4953958"/>
            <a:ext cx="94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anose="020F0502020204030204" pitchFamily="34" charset="0"/>
              </a:rPr>
              <a:t>высшая группа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2680177" y="1260959"/>
            <a:ext cx="7886" cy="3617185"/>
          </a:xfrm>
          <a:prstGeom prst="line">
            <a:avLst/>
          </a:prstGeom>
          <a:ln w="120650" cap="rnd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2612120" y="1192015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603662" y="1896969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617613" y="2613913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616720" y="3547333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627532" y="4726947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2747662" y="1068459"/>
            <a:ext cx="310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Действительный государственный советник НСО</a:t>
            </a:r>
            <a:endParaRPr lang="ru-RU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2756120" y="1833527"/>
            <a:ext cx="3101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Государственный советник НСО</a:t>
            </a:r>
            <a:endParaRPr lang="ru-RU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2756120" y="2482392"/>
            <a:ext cx="310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Советник государственной гражданской службы НСО</a:t>
            </a:r>
            <a:endParaRPr lang="ru-RU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91375" y="3414272"/>
            <a:ext cx="2532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Референт государственной гражданской службы НСО</a:t>
            </a:r>
            <a:endParaRPr lang="ru-RU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73487" y="4406569"/>
            <a:ext cx="254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Секретарь государственной гражданской службы НСО</a:t>
            </a:r>
            <a:endParaRPr lang="ru-RU" sz="14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1470511" y="4974070"/>
            <a:ext cx="2027313" cy="63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 flipV="1">
            <a:off x="1146510" y="5289052"/>
            <a:ext cx="648000" cy="63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16200000" flipV="1">
            <a:off x="3360219" y="5105311"/>
            <a:ext cx="288000" cy="63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7185106" y="1257044"/>
            <a:ext cx="1595" cy="2521410"/>
          </a:xfrm>
          <a:prstGeom prst="line">
            <a:avLst/>
          </a:prstGeom>
          <a:ln w="120650" cap="rnd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7119529" y="1183856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112642" y="1911212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119529" y="2611119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55071" y="1060300"/>
            <a:ext cx="3101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Руководитель</a:t>
            </a:r>
            <a:endParaRPr lang="ru-RU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7263529" y="1825368"/>
            <a:ext cx="3101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Помощники (советники)</a:t>
            </a:r>
            <a:endParaRPr lang="ru-RU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7263529" y="2474233"/>
            <a:ext cx="3101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Специалисты</a:t>
            </a:r>
            <a:endParaRPr lang="ru-RU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4598784" y="3406113"/>
            <a:ext cx="2532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Обеспечивающие специалисты</a:t>
            </a:r>
            <a:endParaRPr lang="ru-RU" sz="1400" dirty="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V="1">
            <a:off x="4957791" y="4292266"/>
            <a:ext cx="4428000" cy="63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16200000" flipV="1">
            <a:off x="4343947" y="4924295"/>
            <a:ext cx="1260000" cy="63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6200000" flipV="1">
            <a:off x="9130594" y="4547799"/>
            <a:ext cx="504000" cy="63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6200000" flipV="1">
            <a:off x="2245678" y="5203193"/>
            <a:ext cx="468000" cy="63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16200000" flipV="1">
            <a:off x="5669128" y="4817069"/>
            <a:ext cx="1044000" cy="63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6200000" flipV="1">
            <a:off x="7952036" y="4664982"/>
            <a:ext cx="756000" cy="63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16200000" flipV="1">
            <a:off x="6799665" y="4745645"/>
            <a:ext cx="900000" cy="63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Скругленный прямоугольник 83"/>
          <p:cNvSpPr/>
          <p:nvPr/>
        </p:nvSpPr>
        <p:spPr>
          <a:xfrm>
            <a:off x="8809315" y="5776853"/>
            <a:ext cx="2976113" cy="559720"/>
          </a:xfrm>
          <a:prstGeom prst="roundRect">
            <a:avLst/>
          </a:prstGeom>
          <a:solidFill>
            <a:srgbClr val="F4B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 нас нет званий. У нас классные </a:t>
            </a:r>
            <a:r>
              <a:rPr lang="ru-RU" sz="180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чины</a:t>
            </a:r>
            <a:endParaRPr lang="ru-RU" sz="180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892" y="1400617"/>
            <a:ext cx="974140" cy="1209016"/>
          </a:xfrm>
          <a:prstGeom prst="rect">
            <a:avLst/>
          </a:prstGeom>
        </p:spPr>
      </p:pic>
      <p:sp>
        <p:nvSpPr>
          <p:cNvPr id="90" name="Овал 89"/>
          <p:cNvSpPr/>
          <p:nvPr/>
        </p:nvSpPr>
        <p:spPr>
          <a:xfrm>
            <a:off x="7130827" y="3544568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35557" y="586106"/>
            <a:ext cx="1318808" cy="2621918"/>
            <a:chOff x="266175" y="275363"/>
            <a:chExt cx="1318808" cy="262191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2561" y="1085460"/>
              <a:ext cx="1248143" cy="1811821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1" b="98485" l="2410" r="93373">
                          <a14:foregroundMark x1="45181" y1="20303" x2="51807" y2="2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75" y="275363"/>
              <a:ext cx="1318808" cy="2621726"/>
            </a:xfrm>
            <a:prstGeom prst="rect">
              <a:avLst/>
            </a:prstGeom>
          </p:spPr>
        </p:pic>
      </p:grpSp>
      <p:sp>
        <p:nvSpPr>
          <p:cNvPr id="69" name="TextBox 68"/>
          <p:cNvSpPr txBox="1"/>
          <p:nvPr/>
        </p:nvSpPr>
        <p:spPr>
          <a:xfrm>
            <a:off x="4482952" y="40149"/>
            <a:ext cx="227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ТВОЯ КАРЬЕРА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91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0"/>
                            </p:stCondLst>
                            <p:childTnLst>
                              <p:par>
                                <p:cTn id="1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5"/>
                            </p:stCondLst>
                            <p:childTnLst>
                              <p:par>
                                <p:cTn id="13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70"/>
                            </p:stCondLst>
                            <p:childTnLst>
                              <p:par>
                                <p:cTn id="16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45"/>
                            </p:stCondLst>
                            <p:childTnLst>
                              <p:par>
                                <p:cTn id="1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45"/>
                            </p:stCondLst>
                            <p:childTnLst>
                              <p:par>
                                <p:cTn id="22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5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45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45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45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45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7" grpId="0"/>
      <p:bldP spid="58" grpId="0"/>
      <p:bldP spid="59" grpId="0"/>
      <p:bldP spid="71" grpId="0"/>
      <p:bldP spid="72" grpId="0"/>
      <p:bldP spid="73" grpId="0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0" y="436880"/>
            <a:ext cx="12192000" cy="8918"/>
          </a:xfrm>
          <a:prstGeom prst="line">
            <a:avLst/>
          </a:prstGeom>
          <a:ln w="63500" cap="rnd">
            <a:solidFill>
              <a:srgbClr val="9DE2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Блок-схема: знак завершения 71"/>
          <p:cNvSpPr/>
          <p:nvPr/>
        </p:nvSpPr>
        <p:spPr>
          <a:xfrm>
            <a:off x="8666598" y="143264"/>
            <a:ext cx="3422075" cy="479518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2200" kern="0" dirty="0" smtClean="0">
                <a:solidFill>
                  <a:srgbClr val="0070C0"/>
                </a:solidFill>
                <a:latin typeface="Arial"/>
                <a:sym typeface="Arial"/>
              </a:rPr>
              <a:t>Тебя ждут</a:t>
            </a:r>
            <a:endParaRPr lang="ru-RU" sz="2200" kern="0" dirty="0">
              <a:solidFill>
                <a:srgbClr val="0070C0"/>
              </a:solidFill>
              <a:latin typeface="Arial"/>
              <a:sym typeface="Arial"/>
            </a:endParaRPr>
          </a:p>
        </p:txBody>
      </p:sp>
      <p:sp>
        <p:nvSpPr>
          <p:cNvPr id="78" name="Round Same Side Corner Rectangle 60"/>
          <p:cNvSpPr/>
          <p:nvPr/>
        </p:nvSpPr>
        <p:spPr>
          <a:xfrm rot="16200000" flipH="1">
            <a:off x="8521663" y="43685"/>
            <a:ext cx="2459227" cy="5020671"/>
          </a:xfrm>
          <a:prstGeom prst="round2SameRect">
            <a:avLst>
              <a:gd name="adj1" fmla="val 22204"/>
              <a:gd name="adj2" fmla="val 0"/>
            </a:avLst>
          </a:prstGeom>
          <a:solidFill>
            <a:srgbClr val="0285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79" name="Round Same Side Corner Rectangle 40"/>
          <p:cNvSpPr/>
          <p:nvPr/>
        </p:nvSpPr>
        <p:spPr>
          <a:xfrm rot="5400000">
            <a:off x="575624" y="349806"/>
            <a:ext cx="3995136" cy="5020671"/>
          </a:xfrm>
          <a:prstGeom prst="round2SameRect">
            <a:avLst>
              <a:gd name="adj1" fmla="val 22204"/>
              <a:gd name="adj2" fmla="val 0"/>
            </a:avLst>
          </a:prstGeom>
          <a:solidFill>
            <a:srgbClr val="FEB83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80" name="Bent Arrow 49"/>
          <p:cNvSpPr/>
          <p:nvPr/>
        </p:nvSpPr>
        <p:spPr>
          <a:xfrm rot="5400000">
            <a:off x="3085785" y="3946157"/>
            <a:ext cx="4885016" cy="1029647"/>
          </a:xfrm>
          <a:prstGeom prst="bentArrow">
            <a:avLst>
              <a:gd name="adj1" fmla="val 17673"/>
              <a:gd name="adj2" fmla="val 5541"/>
              <a:gd name="adj3" fmla="val 0"/>
              <a:gd name="adj4" fmla="val 51336"/>
            </a:avLst>
          </a:prstGeom>
          <a:solidFill>
            <a:srgbClr val="FEB83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81" name="Bent Arrow 51"/>
          <p:cNvSpPr/>
          <p:nvPr/>
        </p:nvSpPr>
        <p:spPr>
          <a:xfrm rot="16200000" flipH="1">
            <a:off x="4360419" y="3946446"/>
            <a:ext cx="4885016" cy="1029647"/>
          </a:xfrm>
          <a:prstGeom prst="bentArrow">
            <a:avLst>
              <a:gd name="adj1" fmla="val 17673"/>
              <a:gd name="adj2" fmla="val 5541"/>
              <a:gd name="adj3" fmla="val 0"/>
              <a:gd name="adj4" fmla="val 51336"/>
            </a:avLst>
          </a:prstGeom>
          <a:solidFill>
            <a:srgbClr val="0285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82" name="Bent Arrow 52"/>
          <p:cNvSpPr/>
          <p:nvPr/>
        </p:nvSpPr>
        <p:spPr>
          <a:xfrm rot="5400000">
            <a:off x="4882414" y="5929211"/>
            <a:ext cx="918912" cy="1029647"/>
          </a:xfrm>
          <a:prstGeom prst="bentArrow">
            <a:avLst>
              <a:gd name="adj1" fmla="val 17673"/>
              <a:gd name="adj2" fmla="val 5541"/>
              <a:gd name="adj3" fmla="val 0"/>
              <a:gd name="adj4" fmla="val 51336"/>
            </a:avLst>
          </a:prstGeom>
          <a:solidFill>
            <a:srgbClr val="FF3F5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83" name="Bent Arrow 53"/>
          <p:cNvSpPr/>
          <p:nvPr/>
        </p:nvSpPr>
        <p:spPr>
          <a:xfrm rot="16200000" flipH="1">
            <a:off x="6247899" y="5541771"/>
            <a:ext cx="1693792" cy="1029647"/>
          </a:xfrm>
          <a:prstGeom prst="bentArrow">
            <a:avLst>
              <a:gd name="adj1" fmla="val 17673"/>
              <a:gd name="adj2" fmla="val 5541"/>
              <a:gd name="adj3" fmla="val 0"/>
              <a:gd name="adj4" fmla="val 51336"/>
            </a:avLst>
          </a:prstGeom>
          <a:solidFill>
            <a:srgbClr val="01B59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84" name="Sev01"/>
          <p:cNvSpPr>
            <a:spLocks noChangeAspect="1"/>
          </p:cNvSpPr>
          <p:nvPr/>
        </p:nvSpPr>
        <p:spPr>
          <a:xfrm>
            <a:off x="3922159" y="432167"/>
            <a:ext cx="1087464" cy="1087461"/>
          </a:xfrm>
          <a:prstGeom prst="ellipse">
            <a:avLst/>
          </a:prstGeom>
          <a:solidFill>
            <a:srgbClr val="FEB834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3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+mn-ea"/>
            </a:endParaRPr>
          </a:p>
        </p:txBody>
      </p:sp>
      <p:sp>
        <p:nvSpPr>
          <p:cNvPr id="85" name="Sev01"/>
          <p:cNvSpPr>
            <a:spLocks noChangeAspect="1"/>
          </p:cNvSpPr>
          <p:nvPr/>
        </p:nvSpPr>
        <p:spPr>
          <a:xfrm>
            <a:off x="7357658" y="1245244"/>
            <a:ext cx="1087464" cy="1087461"/>
          </a:xfrm>
          <a:prstGeom prst="ellips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3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+mn-ea"/>
            </a:endParaRPr>
          </a:p>
        </p:txBody>
      </p:sp>
      <p:sp>
        <p:nvSpPr>
          <p:cNvPr id="86" name="Round Same Side Corner Rectangle 61"/>
          <p:cNvSpPr/>
          <p:nvPr/>
        </p:nvSpPr>
        <p:spPr>
          <a:xfrm rot="16200000" flipH="1">
            <a:off x="8769689" y="3117695"/>
            <a:ext cx="2001337" cy="5020671"/>
          </a:xfrm>
          <a:prstGeom prst="round2SameRect">
            <a:avLst>
              <a:gd name="adj1" fmla="val 22204"/>
              <a:gd name="adj2" fmla="val 0"/>
            </a:avLst>
          </a:prstGeom>
          <a:solidFill>
            <a:srgbClr val="01B59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87" name="Round Same Side Corner Rectangle 62"/>
          <p:cNvSpPr/>
          <p:nvPr/>
        </p:nvSpPr>
        <p:spPr>
          <a:xfrm rot="5400000">
            <a:off x="1822169" y="3659498"/>
            <a:ext cx="1376334" cy="5020671"/>
          </a:xfrm>
          <a:prstGeom prst="round2SameRect">
            <a:avLst>
              <a:gd name="adj1" fmla="val 22204"/>
              <a:gd name="adj2" fmla="val 0"/>
            </a:avLst>
          </a:prstGeom>
          <a:solidFill>
            <a:srgbClr val="FF3F5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88" name="Sev01"/>
          <p:cNvSpPr>
            <a:spLocks noChangeAspect="1"/>
          </p:cNvSpPr>
          <p:nvPr/>
        </p:nvSpPr>
        <p:spPr>
          <a:xfrm>
            <a:off x="3881350" y="4974323"/>
            <a:ext cx="1087464" cy="1087461"/>
          </a:xfrm>
          <a:prstGeom prst="ellipse">
            <a:avLst/>
          </a:prstGeom>
          <a:solidFill>
            <a:srgbClr val="FF3F5F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3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+mn-ea"/>
            </a:endParaRPr>
          </a:p>
        </p:txBody>
      </p:sp>
      <p:sp>
        <p:nvSpPr>
          <p:cNvPr id="89" name="Sev01"/>
          <p:cNvSpPr>
            <a:spLocks noChangeAspect="1"/>
          </p:cNvSpPr>
          <p:nvPr/>
        </p:nvSpPr>
        <p:spPr>
          <a:xfrm>
            <a:off x="7459235" y="4024290"/>
            <a:ext cx="1087464" cy="1087461"/>
          </a:xfrm>
          <a:prstGeom prst="ellipse">
            <a:avLst/>
          </a:prstGeom>
          <a:solidFill>
            <a:srgbClr val="01B59C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3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+mn-ea"/>
            </a:endParaRPr>
          </a:p>
        </p:txBody>
      </p:sp>
      <p:sp>
        <p:nvSpPr>
          <p:cNvPr id="90" name="Freeform 16"/>
          <p:cNvSpPr>
            <a:spLocks noEditPoints="1"/>
          </p:cNvSpPr>
          <p:nvPr/>
        </p:nvSpPr>
        <p:spPr bwMode="auto">
          <a:xfrm>
            <a:off x="4196883" y="622782"/>
            <a:ext cx="538016" cy="786011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1" name="Freeform 105"/>
          <p:cNvSpPr>
            <a:spLocks noEditPoints="1"/>
          </p:cNvSpPr>
          <p:nvPr/>
        </p:nvSpPr>
        <p:spPr bwMode="auto">
          <a:xfrm>
            <a:off x="7603238" y="1489442"/>
            <a:ext cx="607873" cy="599064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srgbClr val="0285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2" name="Freeform 62"/>
          <p:cNvSpPr>
            <a:spLocks noEditPoints="1"/>
          </p:cNvSpPr>
          <p:nvPr/>
        </p:nvSpPr>
        <p:spPr bwMode="auto">
          <a:xfrm>
            <a:off x="4126807" y="5203442"/>
            <a:ext cx="613643" cy="618551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Freeform 135"/>
          <p:cNvSpPr>
            <a:spLocks noEditPoints="1"/>
          </p:cNvSpPr>
          <p:nvPr/>
        </p:nvSpPr>
        <p:spPr bwMode="auto">
          <a:xfrm>
            <a:off x="7678187" y="4263796"/>
            <a:ext cx="649560" cy="608448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56330" y="943750"/>
            <a:ext cx="4849446" cy="38779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</a:t>
            </a:r>
            <a:r>
              <a:rPr lang="ru-RU" sz="1400" dirty="0" smtClean="0">
                <a:solidFill>
                  <a:prstClr val="white"/>
                </a:solidFill>
                <a:latin typeface="Segoe UI" panose="020B0502040204020203" pitchFamily="34" charset="0"/>
              </a:rPr>
              <a:t>ЖКХ</a:t>
            </a:r>
            <a:endParaRPr lang="ru-RU" sz="1400" dirty="0">
              <a:solidFill>
                <a:prstClr val="white"/>
              </a:solidFill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здравоохранения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культуры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науки и инновационной политики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образования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промышленности, торговли и развития предпринимательства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природных ресурсов и экологии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цифрового развития и </a:t>
            </a:r>
            <a:r>
              <a:rPr lang="ru-RU" sz="1400" dirty="0" smtClean="0">
                <a:solidFill>
                  <a:prstClr val="white"/>
                </a:solidFill>
                <a:latin typeface="Segoe UI" panose="020B0502040204020203" pitchFamily="34" charset="0"/>
              </a:rPr>
              <a:t>связи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</a:t>
            </a: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региональной политики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сельского хозяйства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строительства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транспорта и дорожного хозяйства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труда и социального развития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физической культуры и спорта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финансов и налоговой политики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экономического развития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Министерство юстиции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541409" y="1421416"/>
            <a:ext cx="3714911" cy="23698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Контрольное управление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Управление ветеринарии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Управление государственной архивной службы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Управление делами Губернатора НСО и Правительства НСО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Управление по делам ЗАГС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Управление информационных проектов Новосибирской области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Управление по обеспечению деятельности мировых судей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555851" y="4743397"/>
            <a:ext cx="3363593" cy="17235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Государственная жилищная инспекция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Государственная инспекция по охране объектов культурного наследия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Инспекция государственного надзора за техническим состоянием самоходных машин и других видов техники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Инспекция государственного строительного надзора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626467" y="3315645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28599"/>
                </a:solidFill>
                <a:effectLst/>
                <a:uLnTx/>
                <a:uFillTx/>
              </a:rPr>
              <a:t>7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28599"/>
              </a:solidFill>
              <a:effectLst/>
              <a:uLnTx/>
              <a:uFillTx/>
            </a:endParaRPr>
          </a:p>
        </p:txBody>
      </p:sp>
      <p:sp>
        <p:nvSpPr>
          <p:cNvPr id="98" name="Oval 34"/>
          <p:cNvSpPr/>
          <p:nvPr/>
        </p:nvSpPr>
        <p:spPr>
          <a:xfrm>
            <a:off x="6212923" y="3344749"/>
            <a:ext cx="336735" cy="33673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285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99" name="Oval 36"/>
          <p:cNvSpPr/>
          <p:nvPr/>
        </p:nvSpPr>
        <p:spPr>
          <a:xfrm>
            <a:off x="5828876" y="2965112"/>
            <a:ext cx="336735" cy="33673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EB83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2385" y="2975417"/>
            <a:ext cx="343043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EB834"/>
                </a:solidFill>
                <a:effectLst/>
                <a:uLnTx/>
                <a:uFillTx/>
              </a:rPr>
              <a:t>17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EB834"/>
              </a:solidFill>
              <a:effectLst/>
              <a:uLnTx/>
              <a:uFillTx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886392" y="5702538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1B59C"/>
                </a:solidFill>
                <a:effectLst/>
                <a:uLnTx/>
                <a:uFillTx/>
              </a:rPr>
              <a:t>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1B59C"/>
              </a:solidFill>
              <a:effectLst/>
              <a:uLnTx/>
              <a:uFillTx/>
            </a:endParaRPr>
          </a:p>
        </p:txBody>
      </p:sp>
      <p:sp>
        <p:nvSpPr>
          <p:cNvPr id="102" name="Oval 42"/>
          <p:cNvSpPr/>
          <p:nvPr/>
        </p:nvSpPr>
        <p:spPr>
          <a:xfrm>
            <a:off x="6472848" y="5731642"/>
            <a:ext cx="336735" cy="33673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1B59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03" name="Oval 43"/>
          <p:cNvSpPr/>
          <p:nvPr/>
        </p:nvSpPr>
        <p:spPr>
          <a:xfrm>
            <a:off x="5564614" y="6275666"/>
            <a:ext cx="336735" cy="33673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3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214242" y="6259367"/>
            <a:ext cx="34177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F5F"/>
                </a:solidFill>
                <a:effectLst/>
                <a:uLnTx/>
                <a:uFillTx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3F5F"/>
              </a:solidFill>
              <a:effectLst/>
              <a:uLnTx/>
              <a:uFillTx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44479" y="5911249"/>
            <a:ext cx="3460759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Департамент имущества и земельных </a:t>
            </a:r>
            <a:r>
              <a:rPr lang="ru-RU" sz="1400" dirty="0" smtClean="0">
                <a:solidFill>
                  <a:prstClr val="white"/>
                </a:solidFill>
                <a:latin typeface="Segoe UI" panose="020B0502040204020203" pitchFamily="34" charset="0"/>
              </a:rPr>
              <a:t>отношений</a:t>
            </a:r>
            <a:endParaRPr lang="ru-RU" sz="1400" dirty="0">
              <a:solidFill>
                <a:prstClr val="white"/>
              </a:solidFill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Segoe UI" panose="020B0502040204020203" pitchFamily="34" charset="0"/>
              </a:rPr>
              <a:t>Департамент по тарифам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69018" y="17345"/>
            <a:ext cx="227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ТВОЯ КАРЬЕРА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8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40"/>
                            </p:stCondLst>
                            <p:childTnLst>
                              <p:par>
                                <p:cTn id="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4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4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4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4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40"/>
                            </p:stCondLst>
                            <p:childTnLst>
                              <p:par>
                                <p:cTn id="4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4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4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4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14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640"/>
                            </p:stCondLst>
                            <p:childTnLst>
                              <p:par>
                                <p:cTn id="7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140"/>
                            </p:stCondLst>
                            <p:childTnLst>
                              <p:par>
                                <p:cTn id="7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64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14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64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40"/>
                            </p:stCondLst>
                            <p:childTnLst>
                              <p:par>
                                <p:cTn id="9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640"/>
                            </p:stCondLst>
                            <p:childTnLst>
                              <p:par>
                                <p:cTn id="10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140"/>
                            </p:stCondLst>
                            <p:childTnLst>
                              <p:par>
                                <p:cTn id="10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64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14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64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140"/>
                            </p:stCondLst>
                            <p:childTnLst>
                              <p:par>
                                <p:cTn id="1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7" grpId="0"/>
      <p:bldP spid="98" grpId="0" animBg="1"/>
      <p:bldP spid="99" grpId="0" animBg="1"/>
      <p:bldP spid="100" grpId="0"/>
      <p:bldP spid="101" grpId="0"/>
      <p:bldP spid="102" grpId="0" animBg="1"/>
      <p:bldP spid="103" grpId="0" animBg="1"/>
      <p:bldP spid="10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ometric">
  <a:themeElements>
    <a:clrScheme name="Другая 4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151C47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4_Colored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EB834"/>
      </a:accent1>
      <a:accent2>
        <a:srgbClr val="FF3F5F"/>
      </a:accent2>
      <a:accent3>
        <a:srgbClr val="028599"/>
      </a:accent3>
      <a:accent4>
        <a:srgbClr val="01B59C"/>
      </a:accent4>
      <a:accent5>
        <a:srgbClr val="73655D"/>
      </a:accent5>
      <a:accent6>
        <a:srgbClr val="3BC7E2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4_Colored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EB834"/>
      </a:accent1>
      <a:accent2>
        <a:srgbClr val="FF3F5F"/>
      </a:accent2>
      <a:accent3>
        <a:srgbClr val="028599"/>
      </a:accent3>
      <a:accent4>
        <a:srgbClr val="01B59C"/>
      </a:accent4>
      <a:accent5>
        <a:srgbClr val="73655D"/>
      </a:accent5>
      <a:accent6>
        <a:srgbClr val="3BC7E2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4_Colored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EB834"/>
      </a:accent1>
      <a:accent2>
        <a:srgbClr val="FF3F5F"/>
      </a:accent2>
      <a:accent3>
        <a:srgbClr val="028599"/>
      </a:accent3>
      <a:accent4>
        <a:srgbClr val="01B59C"/>
      </a:accent4>
      <a:accent5>
        <a:srgbClr val="73655D"/>
      </a:accent5>
      <a:accent6>
        <a:srgbClr val="3BC7E2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4_Colored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EB834"/>
      </a:accent1>
      <a:accent2>
        <a:srgbClr val="FF3F5F"/>
      </a:accent2>
      <a:accent3>
        <a:srgbClr val="028599"/>
      </a:accent3>
      <a:accent4>
        <a:srgbClr val="01B59C"/>
      </a:accent4>
      <a:accent5>
        <a:srgbClr val="73655D"/>
      </a:accent5>
      <a:accent6>
        <a:srgbClr val="3BC7E2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5_Colored Theme">
      <a:dk1>
        <a:srgbClr val="0C0C0C"/>
      </a:dk1>
      <a:lt1>
        <a:srgbClr val="FFFFFF"/>
      </a:lt1>
      <a:dk2>
        <a:srgbClr val="000000"/>
      </a:dk2>
      <a:lt2>
        <a:srgbClr val="FFFFFF"/>
      </a:lt2>
      <a:accent1>
        <a:srgbClr val="006387"/>
      </a:accent1>
      <a:accent2>
        <a:srgbClr val="FFC000"/>
      </a:accent2>
      <a:accent3>
        <a:srgbClr val="EE3C2E"/>
      </a:accent3>
      <a:accent4>
        <a:srgbClr val="92D050"/>
      </a:accent4>
      <a:accent5>
        <a:srgbClr val="40AFFF"/>
      </a:accent5>
      <a:accent6>
        <a:srgbClr val="8238BA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11061</TotalTime>
  <Words>734</Words>
  <Application>Microsoft Office PowerPoint</Application>
  <PresentationFormat>Широкоэкранный</PresentationFormat>
  <Paragraphs>241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FontAwesome</vt:lpstr>
      <vt:lpstr>Roboto</vt:lpstr>
      <vt:lpstr>Segoe UI</vt:lpstr>
      <vt:lpstr>Тема Office</vt:lpstr>
      <vt:lpstr>Geometric</vt:lpstr>
      <vt:lpstr>1_Custom Design</vt:lpstr>
      <vt:lpstr>2_Custom Design</vt:lpstr>
      <vt:lpstr>3_Custom Design</vt:lpstr>
      <vt:lpstr>4_Custom Design</vt:lpstr>
      <vt:lpstr>5_Custom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Власова Нина Викторовна</dc:creator>
  <cp:lastModifiedBy>Хохрякова Наталья Вячеславовна</cp:lastModifiedBy>
  <cp:revision>402</cp:revision>
  <cp:lastPrinted>2019-10-25T06:57:13Z</cp:lastPrinted>
  <dcterms:created xsi:type="dcterms:W3CDTF">2019-09-25T09:32:18Z</dcterms:created>
  <dcterms:modified xsi:type="dcterms:W3CDTF">2019-10-28T07:15:29Z</dcterms:modified>
</cp:coreProperties>
</file>